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22"/>
  </p:notesMasterIdLst>
  <p:sldIdLst>
    <p:sldId id="256" r:id="rId2"/>
    <p:sldId id="288" r:id="rId3"/>
    <p:sldId id="290" r:id="rId4"/>
    <p:sldId id="274" r:id="rId5"/>
    <p:sldId id="313" r:id="rId6"/>
    <p:sldId id="278" r:id="rId7"/>
    <p:sldId id="309" r:id="rId8"/>
    <p:sldId id="310" r:id="rId9"/>
    <p:sldId id="285" r:id="rId10"/>
    <p:sldId id="286" r:id="rId11"/>
    <p:sldId id="315" r:id="rId12"/>
    <p:sldId id="304" r:id="rId13"/>
    <p:sldId id="312" r:id="rId14"/>
    <p:sldId id="316" r:id="rId15"/>
    <p:sldId id="317" r:id="rId16"/>
    <p:sldId id="287" r:id="rId17"/>
    <p:sldId id="324" r:id="rId18"/>
    <p:sldId id="305" r:id="rId19"/>
    <p:sldId id="306" r:id="rId20"/>
    <p:sldId id="308" r:id="rId21"/>
  </p:sldIdLst>
  <p:sldSz cx="12192000" cy="6858000"/>
  <p:notesSz cx="6858000" cy="9144000"/>
  <p:embeddedFontLst>
    <p:embeddedFont>
      <p:font typeface="나눔바른고딕" panose="020B0603020101020101" pitchFamily="34" charset="-127"/>
      <p:regular r:id="rId23"/>
      <p:bold r:id="rId24"/>
    </p:embeddedFont>
    <p:embeddedFont>
      <p:font typeface="맑은 고딕" panose="020B0503020000020004" pitchFamily="34" charset="-12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Nanum Brush Script" panose="03060600000000000000" pitchFamily="66" charset="-127"/>
      <p:regular r:id="rId33"/>
    </p:embeddedFont>
    <p:embeddedFont>
      <p:font typeface="Nanum Gothic" panose="020D0604000000000000" pitchFamily="34" charset="-127"/>
      <p:regular r:id="rId34"/>
      <p:bold r:id="rId35"/>
    </p:embeddedFont>
    <p:embeddedFont>
      <p:font typeface="Nanum Gothic ExtraBold" panose="020D0604000000000000" pitchFamily="34" charset="-127"/>
      <p:bold r:id="rId36"/>
      <p:italic r:id="rId37"/>
      <p:bold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83A"/>
    <a:srgbClr val="B9CEF4"/>
    <a:srgbClr val="FBD6D3"/>
    <a:srgbClr val="F37434"/>
    <a:srgbClr val="FD873F"/>
    <a:srgbClr val="E37938"/>
    <a:srgbClr val="E37839"/>
    <a:srgbClr val="E3EBFA"/>
    <a:srgbClr val="C3D4F4"/>
    <a:srgbClr val="EDF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3"/>
    <p:restoredTop sz="90950"/>
  </p:normalViewPr>
  <p:slideViewPr>
    <p:cSldViewPr snapToGrid="0" snapToObjects="1">
      <p:cViewPr varScale="1">
        <p:scale>
          <a:sx n="104" d="100"/>
          <a:sy n="104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F0A31-FD4B-B041-9A18-6617B3FFDC10}" type="datetimeFigureOut">
              <a:rPr kumimoji="1" lang="ko-KR" altLang="en-US" smtClean="0"/>
              <a:t>2019. 6. 21.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9FF19-9706-FC4F-96EB-DEDAD6919FE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3013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안녕하십니까</a:t>
            </a:r>
            <a:endParaRPr kumimoji="1" lang="en-US" altLang="ko-KR" dirty="0"/>
          </a:p>
          <a:p>
            <a:r>
              <a:rPr kumimoji="1" lang="ko-KR" altLang="en-US" dirty="0"/>
              <a:t>망고플레이트 리뷰를 활용한 </a:t>
            </a:r>
            <a:r>
              <a:rPr kumimoji="1" lang="ko-KR" altLang="en-US" dirty="0" err="1"/>
              <a:t>자연어처리</a:t>
            </a:r>
            <a:endParaRPr kumimoji="1" lang="en-US" altLang="ko-KR" dirty="0"/>
          </a:p>
          <a:p>
            <a:r>
              <a:rPr kumimoji="1" lang="ko-KR" altLang="en-US" dirty="0"/>
              <a:t>프로젝트 발표를 맡은 </a:t>
            </a:r>
            <a:r>
              <a:rPr kumimoji="1" lang="ko-KR" altLang="en-US" dirty="0" err="1"/>
              <a:t>장보윤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이수정 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9FF19-9706-FC4F-96EB-DEDAD6919FE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0817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9FF19-9706-FC4F-96EB-DEDAD6919FE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643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9FF19-9706-FC4F-96EB-DEDAD6919FE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1841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9FF19-9706-FC4F-96EB-DEDAD6919FE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6480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9FF19-9706-FC4F-96EB-DEDAD6919FE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6840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9FF19-9706-FC4F-96EB-DEDAD6919FE1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7895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9FF19-9706-FC4F-96EB-DEDAD6919FE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4076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9FF19-9706-FC4F-96EB-DEDAD6919FE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0487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9FF19-9706-FC4F-96EB-DEDAD6919FE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044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9FF19-9706-FC4F-96EB-DEDAD6919FE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0888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식당을 정할 때 어떤 기준으로 </a:t>
            </a:r>
            <a:r>
              <a:rPr kumimoji="1" lang="ko-KR" altLang="en-US" dirty="0" err="1"/>
              <a:t>정하시나요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식당은 기본적으로 음식이 맛있어야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하지만 맛 이외에도 식당을 선정하는 기준은 다양합니다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Casa 1</a:t>
            </a:r>
            <a:r>
              <a:rPr kumimoji="1" lang="ko-KR" altLang="en-US" dirty="0"/>
              <a:t>과 같이 가성비가 중요한 경우입니다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서비스나 </a:t>
            </a:r>
            <a:r>
              <a:rPr kumimoji="1" lang="ko-KR" altLang="en-US" dirty="0" err="1"/>
              <a:t>웨이팅에</a:t>
            </a:r>
            <a:r>
              <a:rPr kumimoji="1" lang="ko-KR" altLang="en-US" dirty="0"/>
              <a:t> 대한 정보가 결정을 좌우할 수도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이처럼 평점 하나로 다양한 사람들의 </a:t>
            </a:r>
            <a:r>
              <a:rPr kumimoji="1" lang="ko-KR" altLang="en-US" dirty="0" err="1"/>
              <a:t>니즈를</a:t>
            </a:r>
            <a:r>
              <a:rPr kumimoji="1" lang="ko-KR" altLang="en-US" dirty="0"/>
              <a:t> 모두 충족 시킬 수 있을까요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9FF19-9706-FC4F-96EB-DEDAD6919FE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4668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망고플레이에서 식당 리뷰를 작성 화면입니다</a:t>
            </a:r>
            <a:r>
              <a:rPr kumimoji="1"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리뷰와 함께 </a:t>
            </a:r>
            <a:r>
              <a:rPr kumimoji="1"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상</a:t>
            </a:r>
            <a:r>
              <a:rPr kumimoji="1"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중</a:t>
            </a:r>
            <a:r>
              <a:rPr kumimoji="1"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하</a:t>
            </a:r>
            <a:r>
              <a:rPr kumimoji="1"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중 하나를 선택하도록 되어있습니다</a:t>
            </a:r>
            <a:r>
              <a:rPr kumimoji="1"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오른쪽에 보시는 것과 같이 상</a:t>
            </a:r>
            <a:r>
              <a:rPr kumimoji="1"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중</a:t>
            </a:r>
            <a:r>
              <a:rPr kumimoji="1"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하로 평가된 정보를 바탕으로 서비스하고 있습니다</a:t>
            </a:r>
            <a:r>
              <a:rPr kumimoji="1"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그 중 상에 해당하는 리뷰를 예시로 가져왔습니다</a:t>
            </a:r>
            <a:r>
              <a:rPr kumimoji="1"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하지만 어떤 사람은 아무리 맛있어도 불친절하면 </a:t>
            </a:r>
            <a:r>
              <a:rPr kumimoji="1"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하</a:t>
            </a:r>
            <a:r>
              <a:rPr kumimoji="1"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로 평가할 수도 있습니다</a:t>
            </a:r>
            <a:r>
              <a:rPr kumimoji="1"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9FF19-9706-FC4F-96EB-DEDAD6919FE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969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저는 식당 정보를 미리 찾아보고 간다면 서비스가 별로인 식당은 가고 싶지 않습니다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하지만 서비스에 대한 정보는 따로 제공되고 있지 않기 때문에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서비스와 관련된 내용이 언급될 때까지 리뷰를 일일이 읽어봐야 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9FF19-9706-FC4F-96EB-DEDAD6919FE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4185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요약하자면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식당을 선택하기 위해서 맛에 대한 정보 외에 다양한 요인들도 존재합니다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서비스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가성비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웨이팅에</a:t>
            </a:r>
            <a:r>
              <a:rPr kumimoji="1" lang="ko-KR" altLang="en-US" dirty="0"/>
              <a:t> 대한 제공해서 식당을 판단할 수 있는 다양한 기준을 제시하는 것이 목적입니다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9FF19-9706-FC4F-96EB-DEDAD6919FE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3447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그렇다면 동종업계의 현황은 어떨까요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경쟁사인 </a:t>
            </a:r>
            <a:r>
              <a:rPr kumimoji="1" lang="ko-KR" altLang="en-US" dirty="0" err="1"/>
              <a:t>다이닝코드는</a:t>
            </a:r>
            <a:r>
              <a:rPr kumimoji="1" lang="ko-KR" altLang="en-US" dirty="0"/>
              <a:t> 맛</a:t>
            </a:r>
            <a:r>
              <a:rPr kumimoji="1" lang="en-US" altLang="ko-KR" dirty="0"/>
              <a:t>/</a:t>
            </a:r>
            <a:r>
              <a:rPr kumimoji="1" lang="ko-KR" altLang="en-US" dirty="0"/>
              <a:t>가격</a:t>
            </a:r>
            <a:r>
              <a:rPr kumimoji="1" lang="en-US" altLang="ko-KR" dirty="0"/>
              <a:t>/</a:t>
            </a:r>
            <a:r>
              <a:rPr kumimoji="1" lang="ko-KR" altLang="en-US" dirty="0"/>
              <a:t>서비스에 대한 점수와 방문 목적을 입력 받아 서비스 하고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이러한 점은 양날의 검과 같습니다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정보를 서비스할 수 있는 장점이 있지만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이용자를 귀찮게 하면 리뷰 작성으로 이어지기 어렵다는 치명적인 단점이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한가지 예를 들어보겠습니다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비슷한 시기에 서비스를 시작했지만</a:t>
            </a:r>
            <a:r>
              <a:rPr kumimoji="1" lang="en-US" altLang="ko-KR" dirty="0"/>
              <a:t> </a:t>
            </a:r>
            <a:r>
              <a:rPr kumimoji="1" lang="ko-KR" altLang="en-US" dirty="0"/>
              <a:t>동일 식당 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대해</a:t>
            </a:r>
            <a:r>
              <a:rPr kumimoji="1" lang="en-US" altLang="ko-KR" dirty="0"/>
              <a:t> </a:t>
            </a:r>
            <a:r>
              <a:rPr kumimoji="1" lang="ko-KR" altLang="en-US" dirty="0"/>
              <a:t>망고플레이트는 </a:t>
            </a:r>
            <a:r>
              <a:rPr kumimoji="1" lang="en-US" altLang="ko-KR" dirty="0"/>
              <a:t>170</a:t>
            </a:r>
            <a:r>
              <a:rPr kumimoji="1" lang="ko-KR" altLang="en-US" dirty="0"/>
              <a:t>개의 리뷰를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다이닝코드는</a:t>
            </a:r>
            <a:r>
              <a:rPr kumimoji="1" lang="en-US" altLang="ko-KR" dirty="0"/>
              <a:t> 5</a:t>
            </a:r>
            <a:r>
              <a:rPr kumimoji="1" lang="ko-KR" altLang="en-US" dirty="0"/>
              <a:t>개의 리뷰를 보유 하고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저희는 망고플레이트에 있는 리뷰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입력받아서</a:t>
            </a:r>
            <a:r>
              <a:rPr kumimoji="1" lang="ko-KR" altLang="en-US" dirty="0"/>
              <a:t> 긍정과 부정으로 분류해주는 </a:t>
            </a:r>
            <a:r>
              <a:rPr kumimoji="1" lang="ko-KR" altLang="en-US" dirty="0" err="1"/>
              <a:t>감성분석을</a:t>
            </a:r>
            <a:r>
              <a:rPr kumimoji="1" lang="ko-KR" altLang="en-US" dirty="0"/>
              <a:t> 수행했습니다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이렇게 되면 기존의 방식대로 다양한 정보를 </a:t>
            </a:r>
            <a:r>
              <a:rPr kumimoji="1" lang="ko-KR" altLang="en-US" dirty="0" err="1"/>
              <a:t>입력받지</a:t>
            </a:r>
            <a:r>
              <a:rPr kumimoji="1" lang="ko-KR" altLang="en-US" dirty="0"/>
              <a:t> 않고도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 </a:t>
            </a:r>
            <a:r>
              <a:rPr kumimoji="1" lang="ko-KR" altLang="en-US" dirty="0"/>
              <a:t>식당 </a:t>
            </a:r>
            <a:r>
              <a:rPr kumimoji="1" lang="en-US" altLang="ko-KR" dirty="0"/>
              <a:t>170</a:t>
            </a:r>
            <a:r>
              <a:rPr kumimoji="1" lang="ko-KR" altLang="en-US" dirty="0"/>
              <a:t>개 리뷰에 대해서 저희가 분석한 정보가 생기는 것입니다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9FF19-9706-FC4F-96EB-DEDAD6919FE1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4778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저희가 수집한 망고플레이트의 리뷰의 예시입니다</a:t>
            </a:r>
            <a:r>
              <a:rPr kumimoji="1"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Case1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종업원이 불친절해서 기분이 상했지만 </a:t>
            </a:r>
            <a:r>
              <a:rPr kumimoji="1" lang="ko-KR" altLang="en-US" dirty="0" err="1"/>
              <a:t>인생맛집</a:t>
            </a:r>
            <a:r>
              <a:rPr kumimoji="1" lang="ko-KR" altLang="en-US" dirty="0"/>
              <a:t> 이었어요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라는 리뷰입니다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서비스에 부정이기 때문에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이라고 </a:t>
            </a:r>
            <a:r>
              <a:rPr kumimoji="1" lang="en-US" altLang="ko-KR" dirty="0"/>
              <a:t>label</a:t>
            </a:r>
            <a:r>
              <a:rPr kumimoji="1" lang="ko-KR" altLang="en-US" dirty="0"/>
              <a:t>을 달았습니다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Case2</a:t>
            </a:r>
            <a:r>
              <a:rPr kumimoji="1" lang="ko-KR" altLang="en-US" dirty="0"/>
              <a:t>는 서비스에 대한 언급이 없고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 </a:t>
            </a:r>
            <a:r>
              <a:rPr kumimoji="1" lang="en-US" altLang="ko-KR" dirty="0"/>
              <a:t>Case3</a:t>
            </a:r>
            <a:r>
              <a:rPr kumimoji="1" lang="ko-KR" altLang="en-US" dirty="0"/>
              <a:t>은</a:t>
            </a:r>
            <a:r>
              <a:rPr kumimoji="1" lang="en-US" altLang="ko-KR" dirty="0"/>
              <a:t> </a:t>
            </a:r>
            <a:r>
              <a:rPr kumimoji="1" lang="ko-KR" altLang="en-US" dirty="0"/>
              <a:t>서비스에 대한 긍정이나 부정의 표현이 없기 때문에 아무 값을 입력하지 않았습니다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이번에는 세개의 리뷰 모두 </a:t>
            </a:r>
            <a:r>
              <a:rPr kumimoji="1" lang="ko-KR" altLang="en-US" dirty="0" err="1"/>
              <a:t>가성비에</a:t>
            </a:r>
            <a:r>
              <a:rPr kumimoji="1" lang="ko-KR" altLang="en-US" dirty="0"/>
              <a:t> 대한 </a:t>
            </a:r>
            <a:r>
              <a:rPr kumimoji="1" lang="ko-KR" altLang="en-US" dirty="0" err="1"/>
              <a:t>긍부정의</a:t>
            </a:r>
            <a:r>
              <a:rPr kumimoji="1" lang="ko-KR" altLang="en-US" dirty="0"/>
              <a:t> 언급이 없기 때문에 모두 빈칸으로 두었습니다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웨이팅의</a:t>
            </a:r>
            <a:r>
              <a:rPr kumimoji="1" lang="ko-KR" altLang="en-US" dirty="0"/>
              <a:t> 경우 긍정과 부정으로 나눌 수 없기 때문에 </a:t>
            </a:r>
            <a:r>
              <a:rPr kumimoji="1" lang="en-US" altLang="ko-KR" dirty="0"/>
              <a:t>Case 2</a:t>
            </a:r>
            <a:r>
              <a:rPr kumimoji="1" lang="ko-KR" altLang="en-US" dirty="0"/>
              <a:t>와 같이 </a:t>
            </a:r>
            <a:r>
              <a:rPr kumimoji="1" lang="ko-KR" altLang="en-US" dirty="0" err="1"/>
              <a:t>웨이팅이</a:t>
            </a:r>
            <a:r>
              <a:rPr kumimoji="1" lang="ko-KR" altLang="en-US" dirty="0"/>
              <a:t> 있다면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없다면 빈칸으로 두었습니다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저희가 풀 문제는 정답을 예측하는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의 일종이기 때문에 </a:t>
            </a:r>
            <a:r>
              <a:rPr kumimoji="1" lang="ko-KR" altLang="en-US" dirty="0" err="1"/>
              <a:t>이런식으로</a:t>
            </a:r>
            <a:r>
              <a:rPr kumimoji="1" lang="ko-KR" altLang="en-US" dirty="0"/>
              <a:t> 사람이 리뷰를 읽고 정답 </a:t>
            </a:r>
            <a:r>
              <a:rPr kumimoji="1" lang="en-US" altLang="ko-KR" dirty="0"/>
              <a:t>label</a:t>
            </a:r>
            <a:r>
              <a:rPr kumimoji="1" lang="ko-KR" altLang="en-US" dirty="0"/>
              <a:t>을 직접 다는 작업이 선행되어야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그러면 기계가 어떤 리뷰가 긍정이고 부정인지 학습한 후에</a:t>
            </a:r>
            <a:endParaRPr kumimoji="1" lang="en-US" altLang="ko-KR" dirty="0"/>
          </a:p>
          <a:p>
            <a:r>
              <a:rPr kumimoji="1" lang="ko-KR" altLang="en-US" dirty="0"/>
              <a:t>정답을 모르는 리뷰를 보아도 예측할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9FF19-9706-FC4F-96EB-DEDAD6919FE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1744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이런식으로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보고 긍정과 부정을 나눈 것을 </a:t>
            </a:r>
            <a:r>
              <a:rPr kumimoji="1" lang="en-US" altLang="ko-KR" dirty="0"/>
              <a:t>sentimental Analysis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저희가 푼 문제의 특이점은 앞에서 언급한 긍정 부정도 아닌 빈칸이 존재한다는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앞으로 이 빈칸을 </a:t>
            </a:r>
            <a:r>
              <a:rPr kumimoji="1" lang="en-US" altLang="ko-KR" dirty="0"/>
              <a:t>missing class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부르도록 하겠습니다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그래서 저희가 풀 문제에 대해 한마디로 정의하자면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텍스트에 대해 서비스가 긍정인지 부정인지 </a:t>
            </a:r>
            <a:r>
              <a:rPr kumimoji="1" lang="en-US" altLang="ko-KR" dirty="0"/>
              <a:t>missing class </a:t>
            </a:r>
            <a:r>
              <a:rPr kumimoji="1" lang="ko-KR" altLang="en-US" dirty="0"/>
              <a:t>인지 예측하는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과정을 각각 </a:t>
            </a:r>
            <a:r>
              <a:rPr kumimoji="1" lang="ko-KR" altLang="en-US" dirty="0" err="1"/>
              <a:t>가성비와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웨이팅</a:t>
            </a:r>
            <a:r>
              <a:rPr kumimoji="1" lang="ko-KR" altLang="en-US" dirty="0"/>
              <a:t> 대해서도 진행하여 총 세가지 예측 모델을 만들었습니다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9FF19-9706-FC4F-96EB-DEDAD6919FE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598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9FF19-9706-FC4F-96EB-DEDAD6919FE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5926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F47C-7E22-C642-83E9-254617D1245B}" type="datetimeFigureOut">
              <a:rPr kumimoji="1" lang="ko-KR" altLang="en-US" smtClean="0"/>
              <a:t>2019. 6. 21.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2C3C-64BB-EF4A-879F-D140AA07E8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947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F47C-7E22-C642-83E9-254617D1245B}" type="datetimeFigureOut">
              <a:rPr kumimoji="1" lang="ko-KR" altLang="en-US" smtClean="0"/>
              <a:t>2019. 6. 21.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2C3C-64BB-EF4A-879F-D140AA07E8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9648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F47C-7E22-C642-83E9-254617D1245B}" type="datetimeFigureOut">
              <a:rPr kumimoji="1" lang="ko-KR" altLang="en-US" smtClean="0"/>
              <a:t>2019. 6. 21.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2C3C-64BB-EF4A-879F-D140AA07E8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6161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F47C-7E22-C642-83E9-254617D1245B}" type="datetimeFigureOut">
              <a:rPr kumimoji="1" lang="ko-KR" altLang="en-US" smtClean="0"/>
              <a:t>2019. 6. 21.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2C3C-64BB-EF4A-879F-D140AA07E8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359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F47C-7E22-C642-83E9-254617D1245B}" type="datetimeFigureOut">
              <a:rPr kumimoji="1" lang="ko-KR" altLang="en-US" smtClean="0"/>
              <a:t>2019. 6. 21.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2C3C-64BB-EF4A-879F-D140AA07E8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417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F47C-7E22-C642-83E9-254617D1245B}" type="datetimeFigureOut">
              <a:rPr kumimoji="1" lang="ko-KR" altLang="en-US" smtClean="0"/>
              <a:t>2019. 6. 21.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2C3C-64BB-EF4A-879F-D140AA07E8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5276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F47C-7E22-C642-83E9-254617D1245B}" type="datetimeFigureOut">
              <a:rPr kumimoji="1" lang="ko-KR" altLang="en-US" smtClean="0"/>
              <a:t>2019. 6. 21.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2C3C-64BB-EF4A-879F-D140AA07E8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236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F47C-7E22-C642-83E9-254617D1245B}" type="datetimeFigureOut">
              <a:rPr kumimoji="1" lang="ko-KR" altLang="en-US" smtClean="0"/>
              <a:t>2019. 6. 21.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2C3C-64BB-EF4A-879F-D140AA07E8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0094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F47C-7E22-C642-83E9-254617D1245B}" type="datetimeFigureOut">
              <a:rPr kumimoji="1" lang="ko-KR" altLang="en-US" smtClean="0"/>
              <a:t>2019. 6. 21.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2C3C-64BB-EF4A-879F-D140AA07E8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089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F47C-7E22-C642-83E9-254617D1245B}" type="datetimeFigureOut">
              <a:rPr kumimoji="1" lang="ko-KR" altLang="en-US" smtClean="0"/>
              <a:t>2019. 6. 21.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2C3C-64BB-EF4A-879F-D140AA07E8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7798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F47C-7E22-C642-83E9-254617D1245B}" type="datetimeFigureOut">
              <a:rPr kumimoji="1" lang="ko-KR" altLang="en-US" smtClean="0"/>
              <a:t>2019. 6. 21.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2C3C-64BB-EF4A-879F-D140AA07E8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125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DF47C-7E22-C642-83E9-254617D1245B}" type="datetimeFigureOut">
              <a:rPr kumimoji="1" lang="ko-KR" altLang="en-US" smtClean="0"/>
              <a:t>2019. 6. 21.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62C3C-64BB-EF4A-879F-D140AA07E8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4905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.png"/><Relationship Id="rId5" Type="http://schemas.openxmlformats.org/officeDocument/2006/relationships/hyperlink" Target="review-nlp.ml:5000" TargetMode="External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http://mblogthumb1.phinf.naver.net/MjAxNzA2MjFfOTIg/MDAxNDk4MDI1MzQwNzYw.u7_D54oSTONf-aE-9h5FkQz1qnwMQNVcFbHdK2k-TG8g.7lsnxOvdYvkwNPl3h9unwREWC-XaecQGABN7V9gOlSIg.JPEG.diningcode/image_5122081191498025307055.jpg?type=w800" TargetMode="Externa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11" Type="http://schemas.openxmlformats.org/officeDocument/2006/relationships/image" Target="../media/image27.tiff"/><Relationship Id="rId5" Type="http://schemas.openxmlformats.org/officeDocument/2006/relationships/image" Target="../media/image22.tiff"/><Relationship Id="rId10" Type="http://schemas.microsoft.com/office/2007/relationships/hdphoto" Target="../media/hdphoto3.wdp"/><Relationship Id="rId4" Type="http://schemas.openxmlformats.org/officeDocument/2006/relationships/image" Target="../media/image21.tiff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온라인 미디어 1" descr="mango_web.mov">
            <a:hlinkClick r:id="" action="ppaction://media"/>
            <a:extLst>
              <a:ext uri="{FF2B5EF4-FFF2-40B4-BE49-F238E27FC236}">
                <a16:creationId xmlns:a16="http://schemas.microsoft.com/office/drawing/2014/main" id="{D6B4CD5D-647D-A84D-80D0-FEF6F44B0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232147" cy="764509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662134-1644-D143-A1D6-194EFE507AC6}"/>
              </a:ext>
            </a:extLst>
          </p:cNvPr>
          <p:cNvGrpSpPr/>
          <p:nvPr/>
        </p:nvGrpSpPr>
        <p:grpSpPr>
          <a:xfrm>
            <a:off x="-116278" y="-78263"/>
            <a:ext cx="12424557" cy="7062158"/>
            <a:chOff x="284177" y="115073"/>
            <a:chExt cx="11987425" cy="674292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B041E9-4DBF-0E4A-8268-9A6463D61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0150"/>
            <a:stretch/>
          </p:blipFill>
          <p:spPr>
            <a:xfrm>
              <a:off x="284177" y="115073"/>
              <a:ext cx="11987425" cy="674292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ED479-0225-6047-945C-9A0447A2A121}"/>
                </a:ext>
              </a:extLst>
            </p:cNvPr>
            <p:cNvSpPr txBox="1"/>
            <p:nvPr/>
          </p:nvSpPr>
          <p:spPr>
            <a:xfrm>
              <a:off x="3476538" y="2330603"/>
              <a:ext cx="5238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망고플레이트 리뷰</a:t>
              </a:r>
              <a:endParaRPr lang="en-US" altLang="ko-KR" sz="4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algn="ctr"/>
              <a:r>
                <a:rPr lang="ko-KR" altLang="en-US" sz="4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lang="en-US" altLang="ko-KR" sz="4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Sentiment Analysis</a:t>
              </a:r>
              <a:endParaRPr lang="ko-KR" altLang="en-US" sz="4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4BBB5C-0C20-5C43-8BB1-1E4761AB7242}"/>
                </a:ext>
              </a:extLst>
            </p:cNvPr>
            <p:cNvSpPr txBox="1"/>
            <p:nvPr/>
          </p:nvSpPr>
          <p:spPr>
            <a:xfrm>
              <a:off x="5014614" y="4208112"/>
              <a:ext cx="2162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장보윤</a:t>
              </a:r>
              <a:r>
                <a:rPr lang="ko-KR" altLang="en-US" sz="2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lang="en-US" altLang="ko-KR" sz="2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| </a:t>
              </a:r>
              <a:r>
                <a:rPr lang="ko-KR" altLang="en-US" sz="2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이수정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746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13A497-CCD8-B74E-8F1E-FB534F25C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508436"/>
              </p:ext>
            </p:extLst>
          </p:nvPr>
        </p:nvGraphicFramePr>
        <p:xfrm>
          <a:off x="469204" y="2025533"/>
          <a:ext cx="11269700" cy="353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252">
                  <a:extLst>
                    <a:ext uri="{9D8B030D-6E8A-4147-A177-3AD203B41FA5}">
                      <a16:colId xmlns:a16="http://schemas.microsoft.com/office/drawing/2014/main" val="3550300314"/>
                    </a:ext>
                  </a:extLst>
                </a:gridCol>
                <a:gridCol w="1931608">
                  <a:extLst>
                    <a:ext uri="{9D8B030D-6E8A-4147-A177-3AD203B41FA5}">
                      <a16:colId xmlns:a16="http://schemas.microsoft.com/office/drawing/2014/main" val="1394846949"/>
                    </a:ext>
                  </a:extLst>
                </a:gridCol>
                <a:gridCol w="1412430">
                  <a:extLst>
                    <a:ext uri="{9D8B030D-6E8A-4147-A177-3AD203B41FA5}">
                      <a16:colId xmlns:a16="http://schemas.microsoft.com/office/drawing/2014/main" val="2859102966"/>
                    </a:ext>
                  </a:extLst>
                </a:gridCol>
                <a:gridCol w="1412430">
                  <a:extLst>
                    <a:ext uri="{9D8B030D-6E8A-4147-A177-3AD203B41FA5}">
                      <a16:colId xmlns:a16="http://schemas.microsoft.com/office/drawing/2014/main" val="3889230072"/>
                    </a:ext>
                  </a:extLst>
                </a:gridCol>
                <a:gridCol w="1412430">
                  <a:extLst>
                    <a:ext uri="{9D8B030D-6E8A-4147-A177-3AD203B41FA5}">
                      <a16:colId xmlns:a16="http://schemas.microsoft.com/office/drawing/2014/main" val="3787472643"/>
                    </a:ext>
                  </a:extLst>
                </a:gridCol>
                <a:gridCol w="1412430">
                  <a:extLst>
                    <a:ext uri="{9D8B030D-6E8A-4147-A177-3AD203B41FA5}">
                      <a16:colId xmlns:a16="http://schemas.microsoft.com/office/drawing/2014/main" val="3207070698"/>
                    </a:ext>
                  </a:extLst>
                </a:gridCol>
                <a:gridCol w="1412430">
                  <a:extLst>
                    <a:ext uri="{9D8B030D-6E8A-4147-A177-3AD203B41FA5}">
                      <a16:colId xmlns:a16="http://schemas.microsoft.com/office/drawing/2014/main" val="2826690933"/>
                    </a:ext>
                  </a:extLst>
                </a:gridCol>
                <a:gridCol w="1382690">
                  <a:extLst>
                    <a:ext uri="{9D8B030D-6E8A-4147-A177-3AD203B41FA5}">
                      <a16:colId xmlns:a16="http://schemas.microsoft.com/office/drawing/2014/main" val="2055865407"/>
                    </a:ext>
                  </a:extLst>
                </a:gridCol>
              </a:tblGrid>
              <a:tr h="451926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 i="0" dirty="0">
                        <a:solidFill>
                          <a:schemeClr val="tx1"/>
                        </a:solidFill>
                        <a:latin typeface="Apple SD Gothic Neo SemiBold" panose="02000300000000000000" pitchFamily="2" charset="-127"/>
                        <a:ea typeface="Apple SD Gothic Neo SemiBold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머신러닝</a:t>
                      </a:r>
                      <a:endParaRPr lang="ko-KR" altLang="en-US" sz="16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 i="0" dirty="0">
                        <a:solidFill>
                          <a:schemeClr val="tx1"/>
                        </a:solidFill>
                        <a:latin typeface="Apple SD Gothic Neo SemiBold" panose="02000300000000000000" pitchFamily="2" charset="-127"/>
                        <a:ea typeface="Apple SD Gothic Neo SemiBold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 i="0" dirty="0">
                        <a:solidFill>
                          <a:schemeClr val="tx1"/>
                        </a:solidFill>
                        <a:latin typeface="Apple SD Gothic Neo SemiBold" panose="02000300000000000000" pitchFamily="2" charset="-127"/>
                        <a:ea typeface="Apple SD Gothic Neo SemiBold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딥러닝</a:t>
                      </a:r>
                      <a:endParaRPr lang="ko-KR" altLang="en-US" sz="16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 i="0" dirty="0">
                        <a:solidFill>
                          <a:schemeClr val="tx1"/>
                        </a:solidFill>
                        <a:latin typeface="Apple SD Gothic Neo SemiBold" panose="02000300000000000000" pitchFamily="2" charset="-127"/>
                        <a:ea typeface="Apple SD Gothic Neo SemiBold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 i="0" dirty="0">
                        <a:solidFill>
                          <a:schemeClr val="tx1"/>
                        </a:solidFill>
                        <a:latin typeface="Apple SD Gothic Neo SemiBold" panose="02000300000000000000" pitchFamily="2" charset="-127"/>
                        <a:ea typeface="Apple SD Gothic Neo SemiBold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245563"/>
                  </a:ext>
                </a:extLst>
              </a:tr>
              <a:tr h="2565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Label</a:t>
                      </a:r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Apple SD Gothic Neo SemiBold" panose="02000300000000000000" pitchFamily="2" charset="-127"/>
                        <a:ea typeface="Apple SD Gothic Neo SemiBold" panose="020003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가성비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웨이팅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가성비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웨이팅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863970"/>
                  </a:ext>
                </a:extLst>
              </a:tr>
              <a:tr h="45192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Model</a:t>
                      </a:r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Logistic regression 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1"/>
                        </a:solidFill>
                        <a:latin typeface="Apple SD Gothic Neo Light" panose="02000300000000000000" pitchFamily="2" charset="-127"/>
                        <a:ea typeface="Apple SD Gothic Neo Light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1"/>
                        </a:solidFill>
                        <a:latin typeface="Apple SD Gothic Neo Light" panose="02000300000000000000" pitchFamily="2" charset="-127"/>
                        <a:ea typeface="Apple SD Gothic Neo Light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BiLSTM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1"/>
                        </a:solidFill>
                        <a:latin typeface="Apple SD Gothic Neo Light" panose="02000300000000000000" pitchFamily="2" charset="-127"/>
                        <a:ea typeface="Apple SD Gothic Neo Light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1"/>
                        </a:solidFill>
                        <a:latin typeface="Apple SD Gothic Neo Light" panose="02000300000000000000" pitchFamily="2" charset="-127"/>
                        <a:ea typeface="Apple SD Gothic Neo Light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944589"/>
                  </a:ext>
                </a:extLst>
              </a:tr>
              <a:tr h="451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Baseline</a:t>
                      </a:r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kern="120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부정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0.76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0.58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ㅡ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0.48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0.44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ㅡ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95508"/>
                  </a:ext>
                </a:extLst>
              </a:tr>
              <a:tr h="45192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kern="120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긍정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0.77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0.77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0.61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0.57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0.63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0.52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893471"/>
                  </a:ext>
                </a:extLst>
              </a:tr>
              <a:tr h="45192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Model</a:t>
                      </a:r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Boosting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1"/>
                        </a:solidFill>
                        <a:latin typeface="Apple SD Gothic Neo Light" panose="02000300000000000000" pitchFamily="2" charset="-127"/>
                        <a:ea typeface="Apple SD Gothic Neo Light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1"/>
                        </a:solidFill>
                        <a:latin typeface="Apple SD Gothic Neo Light" panose="02000300000000000000" pitchFamily="2" charset="-127"/>
                        <a:ea typeface="Apple SD Gothic Neo Light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BiLSTM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 +  Self–attention 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1"/>
                        </a:solidFill>
                        <a:latin typeface="Apple SD Gothic Neo Light" panose="02000300000000000000" pitchFamily="2" charset="-127"/>
                        <a:ea typeface="Apple SD Gothic Neo Light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solidFill>
                          <a:schemeClr val="tx1"/>
                        </a:solidFill>
                        <a:latin typeface="Apple SD Gothic Neo Light" panose="02000300000000000000" pitchFamily="2" charset="-127"/>
                        <a:ea typeface="Apple SD Gothic Neo Light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617648"/>
                  </a:ext>
                </a:extLst>
              </a:tr>
              <a:tr h="451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Best model</a:t>
                      </a:r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kern="120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부정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0.65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0.65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B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ㅡ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B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0.71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B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0.65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ㅡ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105843"/>
                  </a:ext>
                </a:extLst>
              </a:tr>
              <a:tr h="45192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i="0" kern="120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kern="120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긍정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0.81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0.81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B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0.81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B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0.84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B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0.77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0.67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92733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C767368-0788-B340-9236-6B8D9DC655BE}"/>
              </a:ext>
            </a:extLst>
          </p:cNvPr>
          <p:cNvSpPr txBox="1"/>
          <p:nvPr/>
        </p:nvSpPr>
        <p:spPr>
          <a:xfrm>
            <a:off x="9461498" y="1616096"/>
            <a:ext cx="2349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Metric: </a:t>
            </a:r>
            <a:r>
              <a: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F1-score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6E54D92-854C-914A-8A25-3C00E68F0C5B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7CEECA-1534-D640-8BC5-5119048E7A2F}"/>
              </a:ext>
            </a:extLst>
          </p:cNvPr>
          <p:cNvSpPr txBox="1"/>
          <p:nvPr/>
        </p:nvSpPr>
        <p:spPr>
          <a:xfrm>
            <a:off x="499498" y="774437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모델링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6335654-4EB3-FB40-84A4-2EC518E2C07C}"/>
              </a:ext>
            </a:extLst>
          </p:cNvPr>
          <p:cNvSpPr txBox="1"/>
          <p:nvPr/>
        </p:nvSpPr>
        <p:spPr>
          <a:xfrm>
            <a:off x="549551" y="516306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8130"/>
                </a:solidFill>
                <a:latin typeface="나눔바른고딕" pitchFamily="50" charset="-127"/>
                <a:ea typeface="나눔바른고딕" pitchFamily="50" charset="-127"/>
              </a:rPr>
              <a:t>서비스 구현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AB6168-2814-0046-9431-02761105EC62}"/>
              </a:ext>
            </a:extLst>
          </p:cNvPr>
          <p:cNvSpPr/>
          <p:nvPr/>
        </p:nvSpPr>
        <p:spPr>
          <a:xfrm>
            <a:off x="-2" y="-1"/>
            <a:ext cx="12192002" cy="324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59ABD81-0669-8840-BDC6-B2FE5B5A83A8}"/>
              </a:ext>
            </a:extLst>
          </p:cNvPr>
          <p:cNvSpPr/>
          <p:nvPr/>
        </p:nvSpPr>
        <p:spPr>
          <a:xfrm>
            <a:off x="9461498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43AA81A-8DC4-5E4F-BF77-F75AB0B971CC}"/>
              </a:ext>
            </a:extLst>
          </p:cNvPr>
          <p:cNvSpPr/>
          <p:nvPr/>
        </p:nvSpPr>
        <p:spPr>
          <a:xfrm>
            <a:off x="1077454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7BC590D-C4C6-2244-9C04-DF6061447536}"/>
              </a:ext>
            </a:extLst>
          </p:cNvPr>
          <p:cNvSpPr/>
          <p:nvPr/>
        </p:nvSpPr>
        <p:spPr>
          <a:xfrm>
            <a:off x="1142249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A16690-23B4-C341-8AF4-CD1378D51251}"/>
              </a:ext>
            </a:extLst>
          </p:cNvPr>
          <p:cNvSpPr txBox="1"/>
          <p:nvPr/>
        </p:nvSpPr>
        <p:spPr>
          <a:xfrm>
            <a:off x="9157412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주제 선정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7C02E0-EE07-1747-AB85-2AA27BF2C564}"/>
              </a:ext>
            </a:extLst>
          </p:cNvPr>
          <p:cNvSpPr txBox="1"/>
          <p:nvPr/>
        </p:nvSpPr>
        <p:spPr>
          <a:xfrm>
            <a:off x="9815781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문제 정의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1B681EA-AD4D-8246-907E-16B89AB1676D}"/>
              </a:ext>
            </a:extLst>
          </p:cNvPr>
          <p:cNvSpPr txBox="1"/>
          <p:nvPr/>
        </p:nvSpPr>
        <p:spPr>
          <a:xfrm>
            <a:off x="11127346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개선 방안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6488D6-D9EE-B340-8AA5-4E1DE4AEF627}"/>
              </a:ext>
            </a:extLst>
          </p:cNvPr>
          <p:cNvSpPr txBox="1"/>
          <p:nvPr/>
        </p:nvSpPr>
        <p:spPr>
          <a:xfrm>
            <a:off x="10426228" y="35338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서비스 구현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4EB45DD-6E13-0C43-B8BC-BD15E30FFAC2}"/>
              </a:ext>
            </a:extLst>
          </p:cNvPr>
          <p:cNvSpPr/>
          <p:nvPr/>
        </p:nvSpPr>
        <p:spPr>
          <a:xfrm>
            <a:off x="10788482" y="255929"/>
            <a:ext cx="113720" cy="113720"/>
          </a:xfrm>
          <a:prstGeom prst="ellipse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D0587D1-24AF-C747-B6FF-782383A954A6}"/>
              </a:ext>
            </a:extLst>
          </p:cNvPr>
          <p:cNvSpPr/>
          <p:nvPr/>
        </p:nvSpPr>
        <p:spPr>
          <a:xfrm>
            <a:off x="10116178" y="255929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7348B4A-AC7F-2542-AA1C-69322FD639B3}"/>
              </a:ext>
            </a:extLst>
          </p:cNvPr>
          <p:cNvSpPr txBox="1"/>
          <p:nvPr/>
        </p:nvSpPr>
        <p:spPr>
          <a:xfrm>
            <a:off x="383859" y="53090"/>
            <a:ext cx="28520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망고플레이트 리뷰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감성분석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| 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발표자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이수정</a:t>
            </a:r>
          </a:p>
        </p:txBody>
      </p:sp>
    </p:spTree>
    <p:extLst>
      <p:ext uri="{BB962C8B-B14F-4D97-AF65-F5344CB8AC3E}">
        <p14:creationId xmlns:p14="http://schemas.microsoft.com/office/powerpoint/2010/main" val="2292432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792DEC-2094-2744-AF1E-AA976526F072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E8341C3-BC6F-8340-B5F7-F1AACB14E6C8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CCC0AB-90AD-EC4F-9F6E-B5A253F55EC9}"/>
              </a:ext>
            </a:extLst>
          </p:cNvPr>
          <p:cNvSpPr txBox="1"/>
          <p:nvPr/>
        </p:nvSpPr>
        <p:spPr>
          <a:xfrm>
            <a:off x="499498" y="774437"/>
            <a:ext cx="2863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모델링 </a:t>
            </a: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: </a:t>
            </a:r>
            <a:r>
              <a:rPr lang="ko-KR" altLang="en-US" sz="28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머신러닝</a:t>
            </a:r>
            <a:endParaRPr lang="ko-KR" altLang="en-US" sz="28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FC4640-94F7-3C44-81A3-0718ACF5B9F3}"/>
              </a:ext>
            </a:extLst>
          </p:cNvPr>
          <p:cNvSpPr txBox="1"/>
          <p:nvPr/>
        </p:nvSpPr>
        <p:spPr>
          <a:xfrm>
            <a:off x="549551" y="516306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8130"/>
                </a:solidFill>
                <a:latin typeface="나눔바른고딕" pitchFamily="50" charset="-127"/>
                <a:ea typeface="나눔바른고딕" pitchFamily="50" charset="-127"/>
              </a:rPr>
              <a:t>서비스 구현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05FAE4B0-DB45-1D49-AC14-1DBCA0768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903015"/>
              </p:ext>
            </p:extLst>
          </p:nvPr>
        </p:nvGraphicFramePr>
        <p:xfrm>
          <a:off x="2556935" y="2541483"/>
          <a:ext cx="7018283" cy="2172691"/>
        </p:xfrm>
        <a:graphic>
          <a:graphicData uri="http://schemas.openxmlformats.org/drawingml/2006/table">
            <a:tbl>
              <a:tblPr firstRow="1" bandRow="1">
                <a:solidFill>
                  <a:srgbClr val="4983EC">
                    <a:alpha val="50196"/>
                  </a:srgbClr>
                </a:solidFill>
                <a:tableStyleId>{2A488322-F2BA-4B5B-9748-0D474271808F}</a:tableStyleId>
              </a:tblPr>
              <a:tblGrid>
                <a:gridCol w="3572543">
                  <a:extLst>
                    <a:ext uri="{9D8B030D-6E8A-4147-A177-3AD203B41FA5}">
                      <a16:colId xmlns:a16="http://schemas.microsoft.com/office/drawing/2014/main" val="1995178636"/>
                    </a:ext>
                  </a:extLst>
                </a:gridCol>
                <a:gridCol w="574290">
                  <a:extLst>
                    <a:ext uri="{9D8B030D-6E8A-4147-A177-3AD203B41FA5}">
                      <a16:colId xmlns:a16="http://schemas.microsoft.com/office/drawing/2014/main" val="2369339836"/>
                    </a:ext>
                  </a:extLst>
                </a:gridCol>
                <a:gridCol w="574290">
                  <a:extLst>
                    <a:ext uri="{9D8B030D-6E8A-4147-A177-3AD203B41FA5}">
                      <a16:colId xmlns:a16="http://schemas.microsoft.com/office/drawing/2014/main" val="456522891"/>
                    </a:ext>
                  </a:extLst>
                </a:gridCol>
                <a:gridCol w="574290">
                  <a:extLst>
                    <a:ext uri="{9D8B030D-6E8A-4147-A177-3AD203B41FA5}">
                      <a16:colId xmlns:a16="http://schemas.microsoft.com/office/drawing/2014/main" val="966673398"/>
                    </a:ext>
                  </a:extLst>
                </a:gridCol>
                <a:gridCol w="574290">
                  <a:extLst>
                    <a:ext uri="{9D8B030D-6E8A-4147-A177-3AD203B41FA5}">
                      <a16:colId xmlns:a16="http://schemas.microsoft.com/office/drawing/2014/main" val="510051365"/>
                    </a:ext>
                  </a:extLst>
                </a:gridCol>
                <a:gridCol w="574290">
                  <a:extLst>
                    <a:ext uri="{9D8B030D-6E8A-4147-A177-3AD203B41FA5}">
                      <a16:colId xmlns:a16="http://schemas.microsoft.com/office/drawing/2014/main" val="1843360649"/>
                    </a:ext>
                  </a:extLst>
                </a:gridCol>
                <a:gridCol w="574290">
                  <a:extLst>
                    <a:ext uri="{9D8B030D-6E8A-4147-A177-3AD203B41FA5}">
                      <a16:colId xmlns:a16="http://schemas.microsoft.com/office/drawing/2014/main" val="3335859694"/>
                    </a:ext>
                  </a:extLst>
                </a:gridCol>
              </a:tblGrid>
              <a:tr h="8946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리뷰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맛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좋아요</a:t>
                      </a:r>
                      <a:endParaRPr lang="ko-KR" altLang="en-US" sz="11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별로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최고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가격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서비스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662911"/>
                  </a:ext>
                </a:extLst>
              </a:tr>
              <a:tr h="4260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맛이 좋아요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1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1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170196"/>
                  </a:ext>
                </a:extLst>
              </a:tr>
              <a:tr h="4260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맛은 별로지만 서비스는 좋아요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1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1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1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1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55043"/>
                  </a:ext>
                </a:extLst>
              </a:tr>
              <a:tr h="4260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서비스도 최고 맛도 최고 가격도 최고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1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3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1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1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9406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C731A329-FA8D-3840-9E50-79F4327025B0}"/>
              </a:ext>
            </a:extLst>
          </p:cNvPr>
          <p:cNvSpPr/>
          <p:nvPr/>
        </p:nvSpPr>
        <p:spPr>
          <a:xfrm>
            <a:off x="6133171" y="3429000"/>
            <a:ext cx="3442047" cy="1285174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70AFE9-687C-BE49-AF7B-FCA05397ABB5}"/>
              </a:ext>
            </a:extLst>
          </p:cNvPr>
          <p:cNvSpPr/>
          <p:nvPr/>
        </p:nvSpPr>
        <p:spPr>
          <a:xfrm>
            <a:off x="-2" y="-1"/>
            <a:ext cx="12192002" cy="324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CB09E8C-9449-344E-946D-38DEB19716EF}"/>
              </a:ext>
            </a:extLst>
          </p:cNvPr>
          <p:cNvSpPr/>
          <p:nvPr/>
        </p:nvSpPr>
        <p:spPr>
          <a:xfrm>
            <a:off x="9461498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A86D31A-D42B-9B47-8034-E973680301A0}"/>
              </a:ext>
            </a:extLst>
          </p:cNvPr>
          <p:cNvSpPr/>
          <p:nvPr/>
        </p:nvSpPr>
        <p:spPr>
          <a:xfrm>
            <a:off x="1077454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6DF2E8E-4769-B747-8DC5-A4EF6BCC52A2}"/>
              </a:ext>
            </a:extLst>
          </p:cNvPr>
          <p:cNvSpPr/>
          <p:nvPr/>
        </p:nvSpPr>
        <p:spPr>
          <a:xfrm>
            <a:off x="1142249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12B188-86D6-A44A-8EDE-FCDB2BE8957D}"/>
              </a:ext>
            </a:extLst>
          </p:cNvPr>
          <p:cNvSpPr txBox="1"/>
          <p:nvPr/>
        </p:nvSpPr>
        <p:spPr>
          <a:xfrm>
            <a:off x="9157412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주제 선정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725832-1AD5-E744-9DBA-4EE0EE436EEB}"/>
              </a:ext>
            </a:extLst>
          </p:cNvPr>
          <p:cNvSpPr txBox="1"/>
          <p:nvPr/>
        </p:nvSpPr>
        <p:spPr>
          <a:xfrm>
            <a:off x="9815781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문제 정의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0BF624-FF7C-3F4C-A4D2-66025FCBD6D0}"/>
              </a:ext>
            </a:extLst>
          </p:cNvPr>
          <p:cNvSpPr txBox="1"/>
          <p:nvPr/>
        </p:nvSpPr>
        <p:spPr>
          <a:xfrm>
            <a:off x="11127346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개선 방안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CA62B2-CC27-CC46-B773-5225E68BC2A1}"/>
              </a:ext>
            </a:extLst>
          </p:cNvPr>
          <p:cNvSpPr txBox="1"/>
          <p:nvPr/>
        </p:nvSpPr>
        <p:spPr>
          <a:xfrm>
            <a:off x="10426228" y="35338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서비스 구현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94190BF-71FB-AE4B-93BC-C399953B748E}"/>
              </a:ext>
            </a:extLst>
          </p:cNvPr>
          <p:cNvSpPr/>
          <p:nvPr/>
        </p:nvSpPr>
        <p:spPr>
          <a:xfrm>
            <a:off x="10788482" y="255929"/>
            <a:ext cx="113720" cy="113720"/>
          </a:xfrm>
          <a:prstGeom prst="ellipse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0154407-7A3B-FD43-8DEC-CC93F4DB7EEA}"/>
              </a:ext>
            </a:extLst>
          </p:cNvPr>
          <p:cNvSpPr/>
          <p:nvPr/>
        </p:nvSpPr>
        <p:spPr>
          <a:xfrm>
            <a:off x="10116178" y="255929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240767-2221-AA45-8050-34D3D3998066}"/>
              </a:ext>
            </a:extLst>
          </p:cNvPr>
          <p:cNvSpPr txBox="1"/>
          <p:nvPr/>
        </p:nvSpPr>
        <p:spPr>
          <a:xfrm>
            <a:off x="383859" y="53090"/>
            <a:ext cx="28520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망고플레이트 리뷰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감성분석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| 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발표자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이수정</a:t>
            </a:r>
          </a:p>
        </p:txBody>
      </p:sp>
    </p:spTree>
    <p:extLst>
      <p:ext uri="{BB962C8B-B14F-4D97-AF65-F5344CB8AC3E}">
        <p14:creationId xmlns:p14="http://schemas.microsoft.com/office/powerpoint/2010/main" val="101494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65686A4B-C253-094C-B745-281F21D2D1D2}"/>
              </a:ext>
            </a:extLst>
          </p:cNvPr>
          <p:cNvSpPr/>
          <p:nvPr/>
        </p:nvSpPr>
        <p:spPr>
          <a:xfrm>
            <a:off x="-2" y="5958000"/>
            <a:ext cx="12192002" cy="90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792DEC-2094-2744-AF1E-AA976526F072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0FC4C2-0B20-A047-8AF8-73D1A8F1322B}"/>
              </a:ext>
            </a:extLst>
          </p:cNvPr>
          <p:cNvSpPr/>
          <p:nvPr/>
        </p:nvSpPr>
        <p:spPr>
          <a:xfrm>
            <a:off x="4534515" y="5458901"/>
            <a:ext cx="33730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&lt;</a:t>
            </a:r>
            <a:r>
              <a:rPr kumimoji="1"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가성비</a:t>
            </a:r>
            <a:r>
              <a:rPr kumimoji="1"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label feature importance&gt;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E8341C3-BC6F-8340-B5F7-F1AACB14E6C8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CCC0AB-90AD-EC4F-9F6E-B5A253F55EC9}"/>
              </a:ext>
            </a:extLst>
          </p:cNvPr>
          <p:cNvSpPr txBox="1"/>
          <p:nvPr/>
        </p:nvSpPr>
        <p:spPr>
          <a:xfrm>
            <a:off x="499498" y="774437"/>
            <a:ext cx="4653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모델링 </a:t>
            </a: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8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머신러닝</a:t>
            </a: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 Boosting</a:t>
            </a:r>
            <a:endParaRPr lang="ko-KR" altLang="en-US" sz="28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FC4640-94F7-3C44-81A3-0718ACF5B9F3}"/>
              </a:ext>
            </a:extLst>
          </p:cNvPr>
          <p:cNvSpPr txBox="1"/>
          <p:nvPr/>
        </p:nvSpPr>
        <p:spPr>
          <a:xfrm>
            <a:off x="549551" y="516306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8130"/>
                </a:solidFill>
                <a:latin typeface="나눔바른고딕" pitchFamily="50" charset="-127"/>
                <a:ea typeface="나눔바른고딕" pitchFamily="50" charset="-127"/>
              </a:rPr>
              <a:t>서비스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9736F9-52B8-C048-B3E4-79848A21F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000" y="1385025"/>
            <a:ext cx="6840000" cy="40649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40CC86-E3DF-7A48-995D-D05DDD25F60F}"/>
              </a:ext>
            </a:extLst>
          </p:cNvPr>
          <p:cNvSpPr txBox="1"/>
          <p:nvPr/>
        </p:nvSpPr>
        <p:spPr>
          <a:xfrm>
            <a:off x="-4" y="6113881"/>
            <a:ext cx="1219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어떤 단어에 근거해 분류했는지 </a:t>
            </a:r>
            <a:r>
              <a: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883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중요도</a:t>
            </a:r>
            <a:r>
              <a: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를 파악 가능</a:t>
            </a:r>
            <a:endParaRPr lang="ko-KR" altLang="en-US" sz="3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793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7A90B5-6236-9444-998E-1B670D964594}"/>
              </a:ext>
            </a:extLst>
          </p:cNvPr>
          <p:cNvSpPr/>
          <p:nvPr/>
        </p:nvSpPr>
        <p:spPr>
          <a:xfrm>
            <a:off x="-2" y="-1"/>
            <a:ext cx="12192002" cy="324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CA0D4C2-DD68-6C44-8E19-227EE55119A0}"/>
              </a:ext>
            </a:extLst>
          </p:cNvPr>
          <p:cNvSpPr/>
          <p:nvPr/>
        </p:nvSpPr>
        <p:spPr>
          <a:xfrm>
            <a:off x="9461498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3F9A573-EC34-2A4C-8511-6C8829538A5E}"/>
              </a:ext>
            </a:extLst>
          </p:cNvPr>
          <p:cNvSpPr/>
          <p:nvPr/>
        </p:nvSpPr>
        <p:spPr>
          <a:xfrm>
            <a:off x="1077454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E1D9D75-DAD7-EF4F-B2DF-3DC790A8BD1D}"/>
              </a:ext>
            </a:extLst>
          </p:cNvPr>
          <p:cNvSpPr/>
          <p:nvPr/>
        </p:nvSpPr>
        <p:spPr>
          <a:xfrm>
            <a:off x="1142249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C8B88E-27CB-214D-BFA4-B16BE860559D}"/>
              </a:ext>
            </a:extLst>
          </p:cNvPr>
          <p:cNvSpPr txBox="1"/>
          <p:nvPr/>
        </p:nvSpPr>
        <p:spPr>
          <a:xfrm>
            <a:off x="9157412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주제 선정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788016-9F52-F044-8113-0C8CD9B3E26C}"/>
              </a:ext>
            </a:extLst>
          </p:cNvPr>
          <p:cNvSpPr txBox="1"/>
          <p:nvPr/>
        </p:nvSpPr>
        <p:spPr>
          <a:xfrm>
            <a:off x="9815781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문제 정의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C17F2A-A423-774E-A0F1-69CAF2AF53FF}"/>
              </a:ext>
            </a:extLst>
          </p:cNvPr>
          <p:cNvSpPr txBox="1"/>
          <p:nvPr/>
        </p:nvSpPr>
        <p:spPr>
          <a:xfrm>
            <a:off x="11127346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개선 방안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AA4290-E9CC-A648-9359-A2B8F9CC83E8}"/>
              </a:ext>
            </a:extLst>
          </p:cNvPr>
          <p:cNvSpPr txBox="1"/>
          <p:nvPr/>
        </p:nvSpPr>
        <p:spPr>
          <a:xfrm>
            <a:off x="10426228" y="35338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서비스 구현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8A7A905-4466-0947-969C-E34FB9DA20C3}"/>
              </a:ext>
            </a:extLst>
          </p:cNvPr>
          <p:cNvSpPr/>
          <p:nvPr/>
        </p:nvSpPr>
        <p:spPr>
          <a:xfrm>
            <a:off x="10788482" y="255929"/>
            <a:ext cx="113720" cy="113720"/>
          </a:xfrm>
          <a:prstGeom prst="ellipse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24429EA-F39A-9C4A-B5AA-25E4C484FB5D}"/>
              </a:ext>
            </a:extLst>
          </p:cNvPr>
          <p:cNvSpPr/>
          <p:nvPr/>
        </p:nvSpPr>
        <p:spPr>
          <a:xfrm>
            <a:off x="10116178" y="255929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11BDE3-0047-FF49-9BE5-121014F3B374}"/>
              </a:ext>
            </a:extLst>
          </p:cNvPr>
          <p:cNvSpPr txBox="1"/>
          <p:nvPr/>
        </p:nvSpPr>
        <p:spPr>
          <a:xfrm>
            <a:off x="383859" y="53090"/>
            <a:ext cx="28520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망고플레이트 리뷰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감성분석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| 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발표자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이수정</a:t>
            </a:r>
          </a:p>
        </p:txBody>
      </p:sp>
    </p:spTree>
    <p:extLst>
      <p:ext uri="{BB962C8B-B14F-4D97-AF65-F5344CB8AC3E}">
        <p14:creationId xmlns:p14="http://schemas.microsoft.com/office/powerpoint/2010/main" val="3577991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65686A4B-C253-094C-B745-281F21D2D1D2}"/>
              </a:ext>
            </a:extLst>
          </p:cNvPr>
          <p:cNvSpPr/>
          <p:nvPr/>
        </p:nvSpPr>
        <p:spPr>
          <a:xfrm>
            <a:off x="-2" y="5958000"/>
            <a:ext cx="12192002" cy="90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792DEC-2094-2744-AF1E-AA976526F072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0FC4C2-0B20-A047-8AF8-73D1A8F1322B}"/>
              </a:ext>
            </a:extLst>
          </p:cNvPr>
          <p:cNvSpPr/>
          <p:nvPr/>
        </p:nvSpPr>
        <p:spPr>
          <a:xfrm>
            <a:off x="4534515" y="5460102"/>
            <a:ext cx="33730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&lt;</a:t>
            </a:r>
            <a:r>
              <a:rPr kumimoji="1"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웨이팅</a:t>
            </a:r>
            <a:r>
              <a:rPr kumimoji="1"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label feature importance&gt;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E8341C3-BC6F-8340-B5F7-F1AACB14E6C8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CCC0AB-90AD-EC4F-9F6E-B5A253F55EC9}"/>
              </a:ext>
            </a:extLst>
          </p:cNvPr>
          <p:cNvSpPr txBox="1"/>
          <p:nvPr/>
        </p:nvSpPr>
        <p:spPr>
          <a:xfrm>
            <a:off x="499498" y="774437"/>
            <a:ext cx="4653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모델링 </a:t>
            </a: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8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머신러닝</a:t>
            </a: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 Boosting</a:t>
            </a:r>
            <a:endParaRPr lang="ko-KR" altLang="en-US" sz="28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FC4640-94F7-3C44-81A3-0718ACF5B9F3}"/>
              </a:ext>
            </a:extLst>
          </p:cNvPr>
          <p:cNvSpPr txBox="1"/>
          <p:nvPr/>
        </p:nvSpPr>
        <p:spPr>
          <a:xfrm>
            <a:off x="549551" y="516306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8130"/>
                </a:solidFill>
                <a:latin typeface="나눔바른고딕" pitchFamily="50" charset="-127"/>
                <a:ea typeface="나눔바른고딕" pitchFamily="50" charset="-127"/>
              </a:rPr>
              <a:t>서비스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FABC49-CDEE-7C4E-B6A6-313CB1442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000" y="1294524"/>
            <a:ext cx="6840000" cy="40649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F8F2BCF-B413-AB49-A70B-5D457544BF2D}"/>
              </a:ext>
            </a:extLst>
          </p:cNvPr>
          <p:cNvSpPr txBox="1"/>
          <p:nvPr/>
        </p:nvSpPr>
        <p:spPr>
          <a:xfrm>
            <a:off x="-4" y="6113881"/>
            <a:ext cx="1219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어떤 단어에 근거해 분류했는지 </a:t>
            </a:r>
            <a:r>
              <a: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883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중요도</a:t>
            </a:r>
            <a:r>
              <a: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를 파악 가능</a:t>
            </a:r>
            <a:endParaRPr lang="ko-KR" altLang="en-US" sz="3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793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2C0364-2061-B842-AFED-67CC801460A1}"/>
              </a:ext>
            </a:extLst>
          </p:cNvPr>
          <p:cNvSpPr/>
          <p:nvPr/>
        </p:nvSpPr>
        <p:spPr>
          <a:xfrm>
            <a:off x="-2" y="-1"/>
            <a:ext cx="12192002" cy="324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08378DB-3B55-1A4C-8C4C-49FAE6601274}"/>
              </a:ext>
            </a:extLst>
          </p:cNvPr>
          <p:cNvSpPr/>
          <p:nvPr/>
        </p:nvSpPr>
        <p:spPr>
          <a:xfrm>
            <a:off x="9461498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EE43854-FB66-E942-85DC-D0B7D83E1285}"/>
              </a:ext>
            </a:extLst>
          </p:cNvPr>
          <p:cNvSpPr/>
          <p:nvPr/>
        </p:nvSpPr>
        <p:spPr>
          <a:xfrm>
            <a:off x="1077454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3D4B138-EFD9-8544-8FD4-D8066475A0E5}"/>
              </a:ext>
            </a:extLst>
          </p:cNvPr>
          <p:cNvSpPr/>
          <p:nvPr/>
        </p:nvSpPr>
        <p:spPr>
          <a:xfrm>
            <a:off x="1142249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E9F1A1-9572-FE46-9340-AB0A307BEAA6}"/>
              </a:ext>
            </a:extLst>
          </p:cNvPr>
          <p:cNvSpPr txBox="1"/>
          <p:nvPr/>
        </p:nvSpPr>
        <p:spPr>
          <a:xfrm>
            <a:off x="9157412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주제 선정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ADE1BB-A3DD-A849-AEA8-F2E1077F0DF8}"/>
              </a:ext>
            </a:extLst>
          </p:cNvPr>
          <p:cNvSpPr txBox="1"/>
          <p:nvPr/>
        </p:nvSpPr>
        <p:spPr>
          <a:xfrm>
            <a:off x="9815781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문제 정의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E1BC72-372D-1F4E-8316-8B882A483944}"/>
              </a:ext>
            </a:extLst>
          </p:cNvPr>
          <p:cNvSpPr txBox="1"/>
          <p:nvPr/>
        </p:nvSpPr>
        <p:spPr>
          <a:xfrm>
            <a:off x="11127346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개선 방안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624962-B14A-1549-AEE3-88A30112CC0A}"/>
              </a:ext>
            </a:extLst>
          </p:cNvPr>
          <p:cNvSpPr txBox="1"/>
          <p:nvPr/>
        </p:nvSpPr>
        <p:spPr>
          <a:xfrm>
            <a:off x="10426228" y="35338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서비스 구현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2CAE6ED-B4C1-9E4D-ACAD-8994A38FFC8E}"/>
              </a:ext>
            </a:extLst>
          </p:cNvPr>
          <p:cNvSpPr/>
          <p:nvPr/>
        </p:nvSpPr>
        <p:spPr>
          <a:xfrm>
            <a:off x="10788482" y="255929"/>
            <a:ext cx="113720" cy="113720"/>
          </a:xfrm>
          <a:prstGeom prst="ellipse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22CD3EC-75B8-FC44-8F82-9FFCB0DEA1D6}"/>
              </a:ext>
            </a:extLst>
          </p:cNvPr>
          <p:cNvSpPr/>
          <p:nvPr/>
        </p:nvSpPr>
        <p:spPr>
          <a:xfrm>
            <a:off x="10116178" y="255929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8C15F2-D299-514C-B02E-F4DC2EB4FC16}"/>
              </a:ext>
            </a:extLst>
          </p:cNvPr>
          <p:cNvSpPr txBox="1"/>
          <p:nvPr/>
        </p:nvSpPr>
        <p:spPr>
          <a:xfrm>
            <a:off x="383859" y="53090"/>
            <a:ext cx="28520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망고플레이트 리뷰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감성분석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| 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발표자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이수정</a:t>
            </a:r>
          </a:p>
        </p:txBody>
      </p:sp>
    </p:spTree>
    <p:extLst>
      <p:ext uri="{BB962C8B-B14F-4D97-AF65-F5344CB8AC3E}">
        <p14:creationId xmlns:p14="http://schemas.microsoft.com/office/powerpoint/2010/main" val="4041106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65686A4B-C253-094C-B745-281F21D2D1D2}"/>
              </a:ext>
            </a:extLst>
          </p:cNvPr>
          <p:cNvSpPr/>
          <p:nvPr/>
        </p:nvSpPr>
        <p:spPr>
          <a:xfrm>
            <a:off x="-2" y="5958000"/>
            <a:ext cx="12192002" cy="90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792DEC-2094-2744-AF1E-AA976526F072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E8341C3-BC6F-8340-B5F7-F1AACB14E6C8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CCC0AB-90AD-EC4F-9F6E-B5A253F55EC9}"/>
              </a:ext>
            </a:extLst>
          </p:cNvPr>
          <p:cNvSpPr txBox="1"/>
          <p:nvPr/>
        </p:nvSpPr>
        <p:spPr>
          <a:xfrm>
            <a:off x="499498" y="774437"/>
            <a:ext cx="2863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모델링 </a:t>
            </a: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: </a:t>
            </a:r>
            <a:r>
              <a:rPr lang="ko-KR" altLang="en-US" sz="28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머신러닝</a:t>
            </a:r>
            <a:endParaRPr lang="ko-KR" altLang="en-US" sz="28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FC4640-94F7-3C44-81A3-0718ACF5B9F3}"/>
              </a:ext>
            </a:extLst>
          </p:cNvPr>
          <p:cNvSpPr txBox="1"/>
          <p:nvPr/>
        </p:nvSpPr>
        <p:spPr>
          <a:xfrm>
            <a:off x="549551" y="516306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8130"/>
                </a:solidFill>
                <a:latin typeface="나눔바른고딕" pitchFamily="50" charset="-127"/>
                <a:ea typeface="나눔바른고딕" pitchFamily="50" charset="-127"/>
              </a:rPr>
              <a:t>서비스 구현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E0109D5-76A0-EA48-B149-EF2BB4762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52011"/>
              </p:ext>
            </p:extLst>
          </p:nvPr>
        </p:nvGraphicFramePr>
        <p:xfrm>
          <a:off x="3161147" y="2962537"/>
          <a:ext cx="5869703" cy="1746673"/>
        </p:xfrm>
        <a:graphic>
          <a:graphicData uri="http://schemas.openxmlformats.org/drawingml/2006/table">
            <a:tbl>
              <a:tblPr firstRow="1" bandRow="1">
                <a:solidFill>
                  <a:srgbClr val="4983EC">
                    <a:alpha val="50196"/>
                  </a:srgbClr>
                </a:solidFill>
                <a:tableStyleId>{2A488322-F2BA-4B5B-9748-0D474271808F}</a:tableStyleId>
              </a:tblPr>
              <a:tblGrid>
                <a:gridCol w="3572543">
                  <a:extLst>
                    <a:ext uri="{9D8B030D-6E8A-4147-A177-3AD203B41FA5}">
                      <a16:colId xmlns:a16="http://schemas.microsoft.com/office/drawing/2014/main" val="1995178636"/>
                    </a:ext>
                  </a:extLst>
                </a:gridCol>
                <a:gridCol w="574290">
                  <a:extLst>
                    <a:ext uri="{9D8B030D-6E8A-4147-A177-3AD203B41FA5}">
                      <a16:colId xmlns:a16="http://schemas.microsoft.com/office/drawing/2014/main" val="2369339836"/>
                    </a:ext>
                  </a:extLst>
                </a:gridCol>
                <a:gridCol w="574290">
                  <a:extLst>
                    <a:ext uri="{9D8B030D-6E8A-4147-A177-3AD203B41FA5}">
                      <a16:colId xmlns:a16="http://schemas.microsoft.com/office/drawing/2014/main" val="456522891"/>
                    </a:ext>
                  </a:extLst>
                </a:gridCol>
                <a:gridCol w="574290">
                  <a:extLst>
                    <a:ext uri="{9D8B030D-6E8A-4147-A177-3AD203B41FA5}">
                      <a16:colId xmlns:a16="http://schemas.microsoft.com/office/drawing/2014/main" val="966673398"/>
                    </a:ext>
                  </a:extLst>
                </a:gridCol>
                <a:gridCol w="574290">
                  <a:extLst>
                    <a:ext uri="{9D8B030D-6E8A-4147-A177-3AD203B41FA5}">
                      <a16:colId xmlns:a16="http://schemas.microsoft.com/office/drawing/2014/main" val="3335859694"/>
                    </a:ext>
                  </a:extLst>
                </a:gridCol>
              </a:tblGrid>
              <a:tr h="8946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리뷰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가격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좋음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서비스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나쁨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662911"/>
                  </a:ext>
                </a:extLst>
              </a:tr>
              <a:tr h="4260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가격은 좋음 서비스는 나쁨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1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1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1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1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170196"/>
                  </a:ext>
                </a:extLst>
              </a:tr>
              <a:tr h="4260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서비스는 좋음 가격은 나쁨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1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1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1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1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5504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59223ED-9808-4542-AB74-1930841AACEC}"/>
              </a:ext>
            </a:extLst>
          </p:cNvPr>
          <p:cNvSpPr txBox="1"/>
          <p:nvPr/>
        </p:nvSpPr>
        <p:spPr>
          <a:xfrm>
            <a:off x="-4" y="6113881"/>
            <a:ext cx="1219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완전히 </a:t>
            </a:r>
            <a:r>
              <a: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883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다른 뜻</a:t>
            </a:r>
            <a:r>
              <a: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이지만</a:t>
            </a:r>
            <a:r>
              <a:rPr lang="en-US" altLang="ko-KR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모델에게는 </a:t>
            </a:r>
            <a:r>
              <a: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883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같은</a:t>
            </a:r>
            <a:r>
              <a: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Input</a:t>
            </a:r>
            <a:endParaRPr lang="ko-KR" altLang="en-US" sz="3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793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969066-B7D4-4A4F-ACC9-360F84FC3033}"/>
              </a:ext>
            </a:extLst>
          </p:cNvPr>
          <p:cNvSpPr/>
          <p:nvPr/>
        </p:nvSpPr>
        <p:spPr>
          <a:xfrm>
            <a:off x="-2" y="-1"/>
            <a:ext cx="12192002" cy="324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00DAAA3-178C-5640-A934-74AD69074B2E}"/>
              </a:ext>
            </a:extLst>
          </p:cNvPr>
          <p:cNvSpPr/>
          <p:nvPr/>
        </p:nvSpPr>
        <p:spPr>
          <a:xfrm>
            <a:off x="9461498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80B38DB-2C3A-AD4D-B7A2-4BC5713D66F4}"/>
              </a:ext>
            </a:extLst>
          </p:cNvPr>
          <p:cNvSpPr/>
          <p:nvPr/>
        </p:nvSpPr>
        <p:spPr>
          <a:xfrm>
            <a:off x="1077454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5246F28-C2A2-7C46-BC55-B74F16205130}"/>
              </a:ext>
            </a:extLst>
          </p:cNvPr>
          <p:cNvSpPr/>
          <p:nvPr/>
        </p:nvSpPr>
        <p:spPr>
          <a:xfrm>
            <a:off x="1142249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68A0F0-E98C-D449-8059-A48C17C2C1A6}"/>
              </a:ext>
            </a:extLst>
          </p:cNvPr>
          <p:cNvSpPr txBox="1"/>
          <p:nvPr/>
        </p:nvSpPr>
        <p:spPr>
          <a:xfrm>
            <a:off x="9157412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주제 선정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0A6110-E353-3C49-A31B-C087415578CE}"/>
              </a:ext>
            </a:extLst>
          </p:cNvPr>
          <p:cNvSpPr txBox="1"/>
          <p:nvPr/>
        </p:nvSpPr>
        <p:spPr>
          <a:xfrm>
            <a:off x="9815781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문제 정의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23E03E-3D11-2D43-BEB2-22A3C2E90582}"/>
              </a:ext>
            </a:extLst>
          </p:cNvPr>
          <p:cNvSpPr txBox="1"/>
          <p:nvPr/>
        </p:nvSpPr>
        <p:spPr>
          <a:xfrm>
            <a:off x="11127346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개선 방안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538801-4C44-1A4D-BAB2-321B384249D7}"/>
              </a:ext>
            </a:extLst>
          </p:cNvPr>
          <p:cNvSpPr txBox="1"/>
          <p:nvPr/>
        </p:nvSpPr>
        <p:spPr>
          <a:xfrm>
            <a:off x="10426228" y="35338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서비스 구현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5FF18A1-3917-B04C-8414-CFF23FF62112}"/>
              </a:ext>
            </a:extLst>
          </p:cNvPr>
          <p:cNvSpPr/>
          <p:nvPr/>
        </p:nvSpPr>
        <p:spPr>
          <a:xfrm>
            <a:off x="10788482" y="255929"/>
            <a:ext cx="113720" cy="113720"/>
          </a:xfrm>
          <a:prstGeom prst="ellipse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ACA02A-8DE4-4345-A6DA-9D3F57935445}"/>
              </a:ext>
            </a:extLst>
          </p:cNvPr>
          <p:cNvSpPr/>
          <p:nvPr/>
        </p:nvSpPr>
        <p:spPr>
          <a:xfrm>
            <a:off x="10116178" y="255929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93FEF7-A18B-BA43-B248-B2CDE84256B7}"/>
              </a:ext>
            </a:extLst>
          </p:cNvPr>
          <p:cNvSpPr txBox="1"/>
          <p:nvPr/>
        </p:nvSpPr>
        <p:spPr>
          <a:xfrm>
            <a:off x="383859" y="53090"/>
            <a:ext cx="28520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망고플레이트 리뷰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감성분석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| 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발표자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이수정</a:t>
            </a:r>
          </a:p>
        </p:txBody>
      </p:sp>
    </p:spTree>
    <p:extLst>
      <p:ext uri="{BB962C8B-B14F-4D97-AF65-F5344CB8AC3E}">
        <p14:creationId xmlns:p14="http://schemas.microsoft.com/office/powerpoint/2010/main" val="4211116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792DEC-2094-2744-AF1E-AA976526F072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0FC4C2-0B20-A047-8AF8-73D1A8F1322B}"/>
              </a:ext>
            </a:extLst>
          </p:cNvPr>
          <p:cNvSpPr/>
          <p:nvPr/>
        </p:nvSpPr>
        <p:spPr>
          <a:xfrm>
            <a:off x="784297" y="1462840"/>
            <a:ext cx="7672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순서를 고려하는 </a:t>
            </a:r>
            <a:r>
              <a:rPr kumimoji="1"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RNN</a:t>
            </a:r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과 </a:t>
            </a:r>
            <a:r>
              <a:rPr kumimoji="1"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LSTM</a:t>
            </a:r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모델은 텍스트나 </a:t>
            </a:r>
            <a:r>
              <a:rPr kumimoji="1" lang="ko-KR" altLang="en-US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시계열</a:t>
            </a:r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데이터에서 활용 가능</a:t>
            </a:r>
            <a:endParaRPr kumimoji="1"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E8341C3-BC6F-8340-B5F7-F1AACB14E6C8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CCC0AB-90AD-EC4F-9F6E-B5A253F55EC9}"/>
              </a:ext>
            </a:extLst>
          </p:cNvPr>
          <p:cNvSpPr txBox="1"/>
          <p:nvPr/>
        </p:nvSpPr>
        <p:spPr>
          <a:xfrm>
            <a:off x="499498" y="774437"/>
            <a:ext cx="4836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모델링 </a:t>
            </a: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: </a:t>
            </a:r>
            <a:r>
              <a:rPr lang="ko-KR" altLang="en-US" sz="28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딥러닝</a:t>
            </a: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– RNN, LSTM</a:t>
            </a: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FC4640-94F7-3C44-81A3-0718ACF5B9F3}"/>
              </a:ext>
            </a:extLst>
          </p:cNvPr>
          <p:cNvSpPr txBox="1"/>
          <p:nvPr/>
        </p:nvSpPr>
        <p:spPr>
          <a:xfrm>
            <a:off x="549551" y="516306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8130"/>
                </a:solidFill>
                <a:latin typeface="나눔바른고딕" pitchFamily="50" charset="-127"/>
                <a:ea typeface="나눔바른고딕" pitchFamily="50" charset="-127"/>
              </a:rPr>
              <a:t>서비스 구현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BC6FD0-DB48-9348-ADB9-78381EBF8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25" y="2230407"/>
            <a:ext cx="1818241" cy="329857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E28B88-70F1-CF41-848E-10E1096A7B0C}"/>
              </a:ext>
            </a:extLst>
          </p:cNvPr>
          <p:cNvSpPr/>
          <p:nvPr/>
        </p:nvSpPr>
        <p:spPr>
          <a:xfrm>
            <a:off x="-2" y="-1"/>
            <a:ext cx="12192002" cy="324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19B1CC6-8CDB-FC4D-BAC2-40290BB79A7C}"/>
              </a:ext>
            </a:extLst>
          </p:cNvPr>
          <p:cNvSpPr/>
          <p:nvPr/>
        </p:nvSpPr>
        <p:spPr>
          <a:xfrm>
            <a:off x="9461498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F7CACDB-E760-144E-B7E7-39DE7FF144AE}"/>
              </a:ext>
            </a:extLst>
          </p:cNvPr>
          <p:cNvSpPr/>
          <p:nvPr/>
        </p:nvSpPr>
        <p:spPr>
          <a:xfrm>
            <a:off x="1077454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E21AB63-A22B-1D46-8565-56805FFB21CE}"/>
              </a:ext>
            </a:extLst>
          </p:cNvPr>
          <p:cNvSpPr/>
          <p:nvPr/>
        </p:nvSpPr>
        <p:spPr>
          <a:xfrm>
            <a:off x="1142249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EFE616-76EF-204F-9D74-CCC1994BC42E}"/>
              </a:ext>
            </a:extLst>
          </p:cNvPr>
          <p:cNvSpPr txBox="1"/>
          <p:nvPr/>
        </p:nvSpPr>
        <p:spPr>
          <a:xfrm>
            <a:off x="9157412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주제 선정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1FAD71-E92F-D74A-8387-FF846B8F8DD4}"/>
              </a:ext>
            </a:extLst>
          </p:cNvPr>
          <p:cNvSpPr txBox="1"/>
          <p:nvPr/>
        </p:nvSpPr>
        <p:spPr>
          <a:xfrm>
            <a:off x="9815781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문제 정의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FA5E71-7564-6E46-9AFB-55448B9E1DEF}"/>
              </a:ext>
            </a:extLst>
          </p:cNvPr>
          <p:cNvSpPr txBox="1"/>
          <p:nvPr/>
        </p:nvSpPr>
        <p:spPr>
          <a:xfrm>
            <a:off x="11127346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개선 방안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AE8DA8-FB8F-F849-9C4D-28A71A790EA8}"/>
              </a:ext>
            </a:extLst>
          </p:cNvPr>
          <p:cNvSpPr txBox="1"/>
          <p:nvPr/>
        </p:nvSpPr>
        <p:spPr>
          <a:xfrm>
            <a:off x="10426228" y="35338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서비스 구현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8CD47FA-63AA-BD46-8CDA-96B0FB2DCDDE}"/>
              </a:ext>
            </a:extLst>
          </p:cNvPr>
          <p:cNvSpPr/>
          <p:nvPr/>
        </p:nvSpPr>
        <p:spPr>
          <a:xfrm>
            <a:off x="10788482" y="255929"/>
            <a:ext cx="113720" cy="113720"/>
          </a:xfrm>
          <a:prstGeom prst="ellipse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512E73A-3BD5-7446-BC3B-E746CF59A057}"/>
              </a:ext>
            </a:extLst>
          </p:cNvPr>
          <p:cNvSpPr/>
          <p:nvPr/>
        </p:nvSpPr>
        <p:spPr>
          <a:xfrm>
            <a:off x="10116178" y="255929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95EBAC-FD82-714B-9794-E15BBB48613A}"/>
              </a:ext>
            </a:extLst>
          </p:cNvPr>
          <p:cNvSpPr txBox="1"/>
          <p:nvPr/>
        </p:nvSpPr>
        <p:spPr>
          <a:xfrm>
            <a:off x="383859" y="53090"/>
            <a:ext cx="28520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망고플레이트 리뷰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감성분석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| 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발표자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이수정</a:t>
            </a:r>
          </a:p>
        </p:txBody>
      </p:sp>
    </p:spTree>
    <p:extLst>
      <p:ext uri="{BB962C8B-B14F-4D97-AF65-F5344CB8AC3E}">
        <p14:creationId xmlns:p14="http://schemas.microsoft.com/office/powerpoint/2010/main" val="3188230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792DEC-2094-2744-AF1E-AA976526F072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0FC4C2-0B20-A047-8AF8-73D1A8F1322B}"/>
              </a:ext>
            </a:extLst>
          </p:cNvPr>
          <p:cNvSpPr/>
          <p:nvPr/>
        </p:nvSpPr>
        <p:spPr>
          <a:xfrm>
            <a:off x="1063697" y="2751890"/>
            <a:ext cx="1438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Label : </a:t>
            </a:r>
            <a:r>
              <a:rPr kumimoji="1"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서비스</a:t>
            </a:r>
            <a:endParaRPr kumimoji="1"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CC95AA8-4979-644A-8029-B924B324550D}"/>
              </a:ext>
            </a:extLst>
          </p:cNvPr>
          <p:cNvSpPr/>
          <p:nvPr/>
        </p:nvSpPr>
        <p:spPr>
          <a:xfrm>
            <a:off x="1063697" y="3063360"/>
            <a:ext cx="20794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EDF2FB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정답 </a:t>
            </a:r>
            <a:r>
              <a:rPr kumimoji="1"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EDF2FB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EDF2FB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EDF2FB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부정</a:t>
            </a:r>
            <a:r>
              <a: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EDF2FB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  |  </a:t>
            </a:r>
            <a:r>
              <a:rPr kumimoji="1"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EDF2FB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예측 </a:t>
            </a:r>
            <a:r>
              <a:rPr kumimoji="1"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EDF2FB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EDF2FB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EDF2FB"/>
                </a:highlight>
                <a:latin typeface="Nanum Gothic" panose="020D0604000000000000" pitchFamily="34" charset="-127"/>
                <a:ea typeface="Nanum Gothic" panose="020D0604000000000000" pitchFamily="34" charset="-127"/>
              </a:rPr>
              <a:t>부정</a:t>
            </a:r>
            <a:endParaRPr kumimoji="1"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EDF2FB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E8341C3-BC6F-8340-B5F7-F1AACB14E6C8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CCC0AB-90AD-EC4F-9F6E-B5A253F55EC9}"/>
              </a:ext>
            </a:extLst>
          </p:cNvPr>
          <p:cNvSpPr txBox="1"/>
          <p:nvPr/>
        </p:nvSpPr>
        <p:spPr>
          <a:xfrm>
            <a:off x="499498" y="774437"/>
            <a:ext cx="6779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모델링 </a:t>
            </a: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8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딥러닝</a:t>
            </a: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– </a:t>
            </a:r>
            <a:r>
              <a:rPr lang="en-US" altLang="ko-KR" sz="28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biLSTM</a:t>
            </a: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+ self Attention</a:t>
            </a:r>
            <a:endParaRPr lang="ko-KR" altLang="en-US" sz="28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FC4640-94F7-3C44-81A3-0718ACF5B9F3}"/>
              </a:ext>
            </a:extLst>
          </p:cNvPr>
          <p:cNvSpPr txBox="1"/>
          <p:nvPr/>
        </p:nvSpPr>
        <p:spPr>
          <a:xfrm>
            <a:off x="549551" y="516306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8130"/>
                </a:solidFill>
                <a:latin typeface="나눔바른고딕" pitchFamily="50" charset="-127"/>
                <a:ea typeface="나눔바른고딕" pitchFamily="50" charset="-127"/>
              </a:rPr>
              <a:t>서비스 구현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8127F6-7A91-1644-9305-540C79B7ADBB}"/>
              </a:ext>
            </a:extLst>
          </p:cNvPr>
          <p:cNvSpPr/>
          <p:nvPr/>
        </p:nvSpPr>
        <p:spPr>
          <a:xfrm>
            <a:off x="1027934" y="1783766"/>
            <a:ext cx="9365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Self Attention : LSTM</a:t>
            </a:r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의 장기 기억력 부담을 줄여주고</a:t>
            </a:r>
            <a:r>
              <a:rPr kumimoji="1"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문장의 어떤</a:t>
            </a:r>
            <a:r>
              <a:rPr kumimoji="1"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부분들에 집중했는지 파악</a:t>
            </a:r>
            <a:endParaRPr kumimoji="1"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8645BB1-8048-AE42-BFCE-691C8D78C2F4}"/>
              </a:ext>
            </a:extLst>
          </p:cNvPr>
          <p:cNvSpPr/>
          <p:nvPr/>
        </p:nvSpPr>
        <p:spPr>
          <a:xfrm>
            <a:off x="-2" y="-1"/>
            <a:ext cx="12192002" cy="324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1A7D7E0-13ED-EF48-97B1-7A3429021BB1}"/>
              </a:ext>
            </a:extLst>
          </p:cNvPr>
          <p:cNvSpPr/>
          <p:nvPr/>
        </p:nvSpPr>
        <p:spPr>
          <a:xfrm>
            <a:off x="9461498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875355B-8D00-6D45-B134-69AFADF69A00}"/>
              </a:ext>
            </a:extLst>
          </p:cNvPr>
          <p:cNvSpPr/>
          <p:nvPr/>
        </p:nvSpPr>
        <p:spPr>
          <a:xfrm>
            <a:off x="1077454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DC02BC7-C905-3540-AB78-8D8C1F82F6D4}"/>
              </a:ext>
            </a:extLst>
          </p:cNvPr>
          <p:cNvSpPr/>
          <p:nvPr/>
        </p:nvSpPr>
        <p:spPr>
          <a:xfrm>
            <a:off x="1142249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78C0181-88FE-E044-A125-F93AF9090FCD}"/>
              </a:ext>
            </a:extLst>
          </p:cNvPr>
          <p:cNvSpPr txBox="1"/>
          <p:nvPr/>
        </p:nvSpPr>
        <p:spPr>
          <a:xfrm>
            <a:off x="9157412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주제 선정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1D1C422-A01E-6647-A45C-985F758A6827}"/>
              </a:ext>
            </a:extLst>
          </p:cNvPr>
          <p:cNvSpPr txBox="1"/>
          <p:nvPr/>
        </p:nvSpPr>
        <p:spPr>
          <a:xfrm>
            <a:off x="9815781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문제 정의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9D36FE4-7022-6F4E-BA5F-596A03C2BFE6}"/>
              </a:ext>
            </a:extLst>
          </p:cNvPr>
          <p:cNvSpPr txBox="1"/>
          <p:nvPr/>
        </p:nvSpPr>
        <p:spPr>
          <a:xfrm>
            <a:off x="11127346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개선 방안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6996BD8-702F-9A4D-B2B2-9D9B4DC2171E}"/>
              </a:ext>
            </a:extLst>
          </p:cNvPr>
          <p:cNvSpPr txBox="1"/>
          <p:nvPr/>
        </p:nvSpPr>
        <p:spPr>
          <a:xfrm>
            <a:off x="10426228" y="35338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서비스 구현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020CA23-207F-694C-9121-AE3F33F5C6C5}"/>
              </a:ext>
            </a:extLst>
          </p:cNvPr>
          <p:cNvSpPr/>
          <p:nvPr/>
        </p:nvSpPr>
        <p:spPr>
          <a:xfrm>
            <a:off x="10788482" y="255929"/>
            <a:ext cx="113720" cy="113720"/>
          </a:xfrm>
          <a:prstGeom prst="ellipse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840CC19-54C8-5F49-B29D-59166C02B246}"/>
              </a:ext>
            </a:extLst>
          </p:cNvPr>
          <p:cNvSpPr/>
          <p:nvPr/>
        </p:nvSpPr>
        <p:spPr>
          <a:xfrm>
            <a:off x="10116178" y="255929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8A5720-CA32-7249-B654-D3AE17402F9F}"/>
              </a:ext>
            </a:extLst>
          </p:cNvPr>
          <p:cNvSpPr txBox="1"/>
          <p:nvPr/>
        </p:nvSpPr>
        <p:spPr>
          <a:xfrm>
            <a:off x="383859" y="53090"/>
            <a:ext cx="28520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망고플레이트 리뷰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감성분석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| 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발표자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이수정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78FE58-E65C-AE45-8A4B-B3C0091B6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64" y="3612865"/>
            <a:ext cx="9626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07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3D457AC7-FBF0-D743-AEC1-49CC5CFAD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906699"/>
              </p:ext>
            </p:extLst>
          </p:nvPr>
        </p:nvGraphicFramePr>
        <p:xfrm>
          <a:off x="874059" y="1748095"/>
          <a:ext cx="5688105" cy="3339007"/>
        </p:xfrm>
        <a:graphic>
          <a:graphicData uri="http://schemas.openxmlformats.org/drawingml/2006/table">
            <a:tbl>
              <a:tblPr firstRow="1" bandRow="1">
                <a:solidFill>
                  <a:srgbClr val="4983EC">
                    <a:alpha val="50196"/>
                  </a:srgbClr>
                </a:solidFill>
                <a:tableStyleId>{2A488322-F2BA-4B5B-9748-0D474271808F}</a:tableStyleId>
              </a:tblPr>
              <a:tblGrid>
                <a:gridCol w="3837471">
                  <a:extLst>
                    <a:ext uri="{9D8B030D-6E8A-4147-A177-3AD203B41FA5}">
                      <a16:colId xmlns:a16="http://schemas.microsoft.com/office/drawing/2014/main" val="1995178636"/>
                    </a:ext>
                  </a:extLst>
                </a:gridCol>
                <a:gridCol w="616878">
                  <a:extLst>
                    <a:ext uri="{9D8B030D-6E8A-4147-A177-3AD203B41FA5}">
                      <a16:colId xmlns:a16="http://schemas.microsoft.com/office/drawing/2014/main" val="2369339836"/>
                    </a:ext>
                  </a:extLst>
                </a:gridCol>
                <a:gridCol w="616878">
                  <a:extLst>
                    <a:ext uri="{9D8B030D-6E8A-4147-A177-3AD203B41FA5}">
                      <a16:colId xmlns:a16="http://schemas.microsoft.com/office/drawing/2014/main" val="456522891"/>
                    </a:ext>
                  </a:extLst>
                </a:gridCol>
                <a:gridCol w="616878">
                  <a:extLst>
                    <a:ext uri="{9D8B030D-6E8A-4147-A177-3AD203B41FA5}">
                      <a16:colId xmlns:a16="http://schemas.microsoft.com/office/drawing/2014/main" val="3335859694"/>
                    </a:ext>
                  </a:extLst>
                </a:gridCol>
              </a:tblGrid>
              <a:tr h="454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리뷰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서비스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 err="1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가성비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 err="1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웨이팅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662911"/>
                  </a:ext>
                </a:extLst>
              </a:tr>
              <a:tr h="3027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서비스가 좋았어요</a:t>
                      </a: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.</a:t>
                      </a:r>
                      <a:endParaRPr lang="ko-KR" altLang="en-US" sz="14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1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E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m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m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170196"/>
                  </a:ext>
                </a:extLst>
              </a:tr>
              <a:tr h="3027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i="0" dirty="0" err="1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웨이팅</a:t>
                      </a:r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lang="ko-KR" altLang="en-US" sz="1400" b="1" i="0" dirty="0" err="1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너무길다</a:t>
                      </a:r>
                      <a:endParaRPr lang="ko-KR" altLang="en-US" sz="14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m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m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1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E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55043"/>
                  </a:ext>
                </a:extLst>
              </a:tr>
              <a:tr h="87322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.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.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.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6D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94060"/>
                  </a:ext>
                </a:extLst>
              </a:tr>
              <a:tr h="3027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사장님이 </a:t>
                      </a:r>
                      <a:r>
                        <a:rPr lang="ko-KR" altLang="en-US" sz="1400" b="1" i="0" dirty="0" err="1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친절했어요</a:t>
                      </a:r>
                      <a:endParaRPr lang="ko-KR" altLang="en-US" sz="14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1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E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m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m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793571"/>
                  </a:ext>
                </a:extLst>
              </a:tr>
              <a:tr h="27246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긍정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(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1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합계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14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E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4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EF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19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E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991631"/>
                  </a:ext>
                </a:extLst>
              </a:tr>
              <a:tr h="272464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부정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(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0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합계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6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6D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3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6D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21641"/>
                  </a:ext>
                </a:extLst>
              </a:tr>
              <a:tr h="27246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Missing class(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0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합계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39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52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40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215494"/>
                  </a:ext>
                </a:extLst>
              </a:tr>
              <a:tr h="27246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Total review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59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59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59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132359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65686A4B-C253-094C-B745-281F21D2D1D2}"/>
              </a:ext>
            </a:extLst>
          </p:cNvPr>
          <p:cNvSpPr/>
          <p:nvPr/>
        </p:nvSpPr>
        <p:spPr>
          <a:xfrm>
            <a:off x="-2" y="5958000"/>
            <a:ext cx="12192002" cy="90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792DEC-2094-2744-AF1E-AA976526F072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E8341C3-BC6F-8340-B5F7-F1AACB14E6C8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CCC0AB-90AD-EC4F-9F6E-B5A253F55EC9}"/>
              </a:ext>
            </a:extLst>
          </p:cNvPr>
          <p:cNvSpPr txBox="1"/>
          <p:nvPr/>
        </p:nvSpPr>
        <p:spPr>
          <a:xfrm>
            <a:off x="499498" y="774437"/>
            <a:ext cx="3648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서비스 구현</a:t>
            </a: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: Data set</a:t>
            </a:r>
            <a:endParaRPr lang="ko-KR" altLang="en-US" sz="28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FC4640-94F7-3C44-81A3-0718ACF5B9F3}"/>
              </a:ext>
            </a:extLst>
          </p:cNvPr>
          <p:cNvSpPr txBox="1"/>
          <p:nvPr/>
        </p:nvSpPr>
        <p:spPr>
          <a:xfrm>
            <a:off x="549551" y="516306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8130"/>
                </a:solidFill>
                <a:latin typeface="나눔바른고딕" pitchFamily="50" charset="-127"/>
                <a:ea typeface="나눔바른고딕" pitchFamily="50" charset="-127"/>
              </a:rPr>
              <a:t>서비스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CE14A6-C2F8-C246-90FB-1C6A9F386F05}"/>
              </a:ext>
            </a:extLst>
          </p:cNvPr>
          <p:cNvSpPr txBox="1"/>
          <p:nvPr/>
        </p:nvSpPr>
        <p:spPr>
          <a:xfrm>
            <a:off x="0" y="6135780"/>
            <a:ext cx="1219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793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식당</a:t>
            </a:r>
            <a:r>
              <a:rPr lang="ko-KR" altLang="en-US" sz="32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별</a:t>
            </a:r>
            <a:r>
              <a: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긍정</a:t>
            </a:r>
            <a:r>
              <a:rPr lang="en-US" altLang="ko-KR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부정 </a:t>
            </a:r>
            <a:r>
              <a:rPr lang="ko-KR" altLang="en-US" sz="32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으로</a:t>
            </a:r>
            <a:r>
              <a: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예측한 리뷰 개수의 합을 정보로 제공</a:t>
            </a:r>
            <a:endParaRPr lang="ko-KR" altLang="en-US" sz="3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793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9CA495-E04F-0744-9A3D-8C883543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810" y="1297657"/>
            <a:ext cx="4114800" cy="40386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817EB9-F62E-624D-AF38-D30AF82E07AD}"/>
              </a:ext>
            </a:extLst>
          </p:cNvPr>
          <p:cNvSpPr/>
          <p:nvPr/>
        </p:nvSpPr>
        <p:spPr>
          <a:xfrm>
            <a:off x="5301906" y="1276812"/>
            <a:ext cx="682035" cy="4007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12C8B64-D812-7A40-A1DC-EB4C341A4063}"/>
              </a:ext>
            </a:extLst>
          </p:cNvPr>
          <p:cNvSpPr/>
          <p:nvPr/>
        </p:nvSpPr>
        <p:spPr>
          <a:xfrm>
            <a:off x="5946296" y="1329033"/>
            <a:ext cx="631100" cy="4007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20422C-8E32-BC4A-9EEB-4F0E34D81BA2}"/>
              </a:ext>
            </a:extLst>
          </p:cNvPr>
          <p:cNvSpPr/>
          <p:nvPr/>
        </p:nvSpPr>
        <p:spPr>
          <a:xfrm>
            <a:off x="4657516" y="1313345"/>
            <a:ext cx="693343" cy="4007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47A0D6C-1711-4E48-BAFE-6F8FFD0F9AEF}"/>
              </a:ext>
            </a:extLst>
          </p:cNvPr>
          <p:cNvSpPr/>
          <p:nvPr/>
        </p:nvSpPr>
        <p:spPr>
          <a:xfrm>
            <a:off x="-2" y="-1"/>
            <a:ext cx="12192002" cy="324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FE5D3B-296C-DA46-98A4-9951BB2F1E6B}"/>
              </a:ext>
            </a:extLst>
          </p:cNvPr>
          <p:cNvSpPr/>
          <p:nvPr/>
        </p:nvSpPr>
        <p:spPr>
          <a:xfrm>
            <a:off x="9461498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AA17B0F-263B-174F-A12A-015B9457AADD}"/>
              </a:ext>
            </a:extLst>
          </p:cNvPr>
          <p:cNvSpPr/>
          <p:nvPr/>
        </p:nvSpPr>
        <p:spPr>
          <a:xfrm>
            <a:off x="1077454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53436D-EF33-984E-A646-B4848D8420B6}"/>
              </a:ext>
            </a:extLst>
          </p:cNvPr>
          <p:cNvSpPr/>
          <p:nvPr/>
        </p:nvSpPr>
        <p:spPr>
          <a:xfrm>
            <a:off x="1142249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4220F5-69AD-E14A-9CFD-9AB519DE163F}"/>
              </a:ext>
            </a:extLst>
          </p:cNvPr>
          <p:cNvSpPr txBox="1"/>
          <p:nvPr/>
        </p:nvSpPr>
        <p:spPr>
          <a:xfrm>
            <a:off x="9157412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주제 선정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60A3FB-B171-054A-AE80-D44676839676}"/>
              </a:ext>
            </a:extLst>
          </p:cNvPr>
          <p:cNvSpPr txBox="1"/>
          <p:nvPr/>
        </p:nvSpPr>
        <p:spPr>
          <a:xfrm>
            <a:off x="9815781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문제 정의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E5854C-0B83-2348-BB67-D0F6EDF67BCB}"/>
              </a:ext>
            </a:extLst>
          </p:cNvPr>
          <p:cNvSpPr txBox="1"/>
          <p:nvPr/>
        </p:nvSpPr>
        <p:spPr>
          <a:xfrm>
            <a:off x="11127346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개선 방안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B52349-1E38-9F4A-AC0E-EF00ED6C0F7E}"/>
              </a:ext>
            </a:extLst>
          </p:cNvPr>
          <p:cNvSpPr txBox="1"/>
          <p:nvPr/>
        </p:nvSpPr>
        <p:spPr>
          <a:xfrm>
            <a:off x="10426228" y="35338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서비스 구현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FF87AFA-4F4E-9E4B-93A1-83C22901852E}"/>
              </a:ext>
            </a:extLst>
          </p:cNvPr>
          <p:cNvSpPr/>
          <p:nvPr/>
        </p:nvSpPr>
        <p:spPr>
          <a:xfrm>
            <a:off x="10788482" y="255929"/>
            <a:ext cx="113720" cy="113720"/>
          </a:xfrm>
          <a:prstGeom prst="ellipse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19F917-7E04-B04F-9583-B71D8818AC67}"/>
              </a:ext>
            </a:extLst>
          </p:cNvPr>
          <p:cNvSpPr/>
          <p:nvPr/>
        </p:nvSpPr>
        <p:spPr>
          <a:xfrm>
            <a:off x="10116178" y="255929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60F452-CDFA-9F4F-B02A-0544D08F1967}"/>
              </a:ext>
            </a:extLst>
          </p:cNvPr>
          <p:cNvSpPr txBox="1"/>
          <p:nvPr/>
        </p:nvSpPr>
        <p:spPr>
          <a:xfrm>
            <a:off x="383859" y="53090"/>
            <a:ext cx="28520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망고플레이트 리뷰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감성분석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| 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발표자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이수정</a:t>
            </a:r>
          </a:p>
        </p:txBody>
      </p:sp>
    </p:spTree>
    <p:extLst>
      <p:ext uri="{BB962C8B-B14F-4D97-AF65-F5344CB8AC3E}">
        <p14:creationId xmlns:p14="http://schemas.microsoft.com/office/powerpoint/2010/main" val="281712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1" grpId="0" animBg="1"/>
      <p:bldP spid="3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65686A4B-C253-094C-B745-281F21D2D1D2}"/>
              </a:ext>
            </a:extLst>
          </p:cNvPr>
          <p:cNvSpPr/>
          <p:nvPr/>
        </p:nvSpPr>
        <p:spPr>
          <a:xfrm>
            <a:off x="-2" y="5958000"/>
            <a:ext cx="12192002" cy="90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792DEC-2094-2744-AF1E-AA976526F072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E8341C3-BC6F-8340-B5F7-F1AACB14E6C8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FC4640-94F7-3C44-81A3-0718ACF5B9F3}"/>
              </a:ext>
            </a:extLst>
          </p:cNvPr>
          <p:cNvSpPr txBox="1"/>
          <p:nvPr/>
        </p:nvSpPr>
        <p:spPr>
          <a:xfrm>
            <a:off x="549551" y="516306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8130"/>
                </a:solidFill>
                <a:latin typeface="나눔바른고딕" pitchFamily="50" charset="-127"/>
                <a:ea typeface="나눔바른고딕" pitchFamily="50" charset="-127"/>
              </a:rPr>
              <a:t>서비스 구현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757A7A-F95B-F14D-AE20-F7D28DD03D76}"/>
              </a:ext>
            </a:extLst>
          </p:cNvPr>
          <p:cNvSpPr txBox="1"/>
          <p:nvPr/>
        </p:nvSpPr>
        <p:spPr>
          <a:xfrm>
            <a:off x="-2" y="6008662"/>
            <a:ext cx="12028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 sz="7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hlinkClick r:id="rId5"/>
              </a:rPr>
              <a:t>review-nlp.ml:5000</a:t>
            </a:r>
            <a:endParaRPr kumimoji="1" lang="en-US" altLang="ko-KR" sz="7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kumimoji="1" lang="en-US" altLang="ko-KR" sz="7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kumimoji="1" lang="en-US" altLang="ko-KR" sz="7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kumimoji="1" lang="en-US" altLang="ko-KR" sz="7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kumimoji="1"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" name="온라인 미디어 1" descr="mango_web.mov">
            <a:hlinkClick r:id="" action="ppaction://media"/>
            <a:extLst>
              <a:ext uri="{FF2B5EF4-FFF2-40B4-BE49-F238E27FC236}">
                <a16:creationId xmlns:a16="http://schemas.microsoft.com/office/drawing/2014/main" id="{316F297E-C6A1-5A49-8840-86E825661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33638" y="986799"/>
            <a:ext cx="7441580" cy="465098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E8DC95-BBD7-5C49-A624-D2B14BB2FDE3}"/>
              </a:ext>
            </a:extLst>
          </p:cNvPr>
          <p:cNvSpPr/>
          <p:nvPr/>
        </p:nvSpPr>
        <p:spPr>
          <a:xfrm>
            <a:off x="-2" y="-1"/>
            <a:ext cx="12192002" cy="324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16E4FCB-EF87-5040-A64B-E47C1B29A345}"/>
              </a:ext>
            </a:extLst>
          </p:cNvPr>
          <p:cNvSpPr/>
          <p:nvPr/>
        </p:nvSpPr>
        <p:spPr>
          <a:xfrm>
            <a:off x="9461498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CD3FC8E-92B7-F645-9838-BD211A32165F}"/>
              </a:ext>
            </a:extLst>
          </p:cNvPr>
          <p:cNvSpPr/>
          <p:nvPr/>
        </p:nvSpPr>
        <p:spPr>
          <a:xfrm>
            <a:off x="1077454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E1E75D7-90A9-9D41-A20F-28DB3523771C}"/>
              </a:ext>
            </a:extLst>
          </p:cNvPr>
          <p:cNvSpPr/>
          <p:nvPr/>
        </p:nvSpPr>
        <p:spPr>
          <a:xfrm>
            <a:off x="1142249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858972-57A7-7B40-8F3C-9A85B897AF9E}"/>
              </a:ext>
            </a:extLst>
          </p:cNvPr>
          <p:cNvSpPr txBox="1"/>
          <p:nvPr/>
        </p:nvSpPr>
        <p:spPr>
          <a:xfrm>
            <a:off x="9157412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주제 선정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1A2AE6-EC2F-1742-AD37-0EAFF110BCCB}"/>
              </a:ext>
            </a:extLst>
          </p:cNvPr>
          <p:cNvSpPr txBox="1"/>
          <p:nvPr/>
        </p:nvSpPr>
        <p:spPr>
          <a:xfrm>
            <a:off x="9815781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문제 정의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E43853-738F-E944-B742-E428F455C1E0}"/>
              </a:ext>
            </a:extLst>
          </p:cNvPr>
          <p:cNvSpPr txBox="1"/>
          <p:nvPr/>
        </p:nvSpPr>
        <p:spPr>
          <a:xfrm>
            <a:off x="11127346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개선 방안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747418-F11F-0E44-A115-A5FBF24226E4}"/>
              </a:ext>
            </a:extLst>
          </p:cNvPr>
          <p:cNvSpPr txBox="1"/>
          <p:nvPr/>
        </p:nvSpPr>
        <p:spPr>
          <a:xfrm>
            <a:off x="10426228" y="35338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서비스 구현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95290C6-1E1F-1843-888E-C4225D3310DA}"/>
              </a:ext>
            </a:extLst>
          </p:cNvPr>
          <p:cNvSpPr/>
          <p:nvPr/>
        </p:nvSpPr>
        <p:spPr>
          <a:xfrm>
            <a:off x="10788482" y="255929"/>
            <a:ext cx="113720" cy="113720"/>
          </a:xfrm>
          <a:prstGeom prst="ellipse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F8D25CC-1152-E241-A43E-6DCCE238E4B0}"/>
              </a:ext>
            </a:extLst>
          </p:cNvPr>
          <p:cNvSpPr/>
          <p:nvPr/>
        </p:nvSpPr>
        <p:spPr>
          <a:xfrm>
            <a:off x="10116178" y="255929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B93A72-37A4-DB44-B389-5EED31F21D3A}"/>
              </a:ext>
            </a:extLst>
          </p:cNvPr>
          <p:cNvSpPr txBox="1"/>
          <p:nvPr/>
        </p:nvSpPr>
        <p:spPr>
          <a:xfrm>
            <a:off x="383859" y="53090"/>
            <a:ext cx="28520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망고플레이트 리뷰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감성분석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| 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발표자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이수정</a:t>
            </a:r>
          </a:p>
        </p:txBody>
      </p:sp>
    </p:spTree>
    <p:extLst>
      <p:ext uri="{BB962C8B-B14F-4D97-AF65-F5344CB8AC3E}">
        <p14:creationId xmlns:p14="http://schemas.microsoft.com/office/powerpoint/2010/main" val="298627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792DEC-2094-2744-AF1E-AA976526F072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E8341C3-BC6F-8340-B5F7-F1AACB14E6C8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FC4640-94F7-3C44-81A3-0718ACF5B9F3}"/>
              </a:ext>
            </a:extLst>
          </p:cNvPr>
          <p:cNvSpPr txBox="1"/>
          <p:nvPr/>
        </p:nvSpPr>
        <p:spPr>
          <a:xfrm>
            <a:off x="558199" y="516306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8130"/>
                </a:solidFill>
                <a:latin typeface="나눔바른고딕" pitchFamily="50" charset="-127"/>
                <a:ea typeface="나눔바른고딕" pitchFamily="50" charset="-127"/>
              </a:rPr>
              <a:t>개선방안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B2D300-3653-244E-9965-71BEB007D68B}"/>
              </a:ext>
            </a:extLst>
          </p:cNvPr>
          <p:cNvSpPr txBox="1"/>
          <p:nvPr/>
        </p:nvSpPr>
        <p:spPr>
          <a:xfrm>
            <a:off x="499498" y="774437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추가로 수행해볼 사항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C4CF13-9D50-1746-9B31-F563B7E1166C}"/>
              </a:ext>
            </a:extLst>
          </p:cNvPr>
          <p:cNvSpPr txBox="1"/>
          <p:nvPr/>
        </p:nvSpPr>
        <p:spPr>
          <a:xfrm>
            <a:off x="1257507" y="2290226"/>
            <a:ext cx="96769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점수를 산정할 수 있는 방법 고민</a:t>
            </a:r>
            <a:endParaRPr kumimoji="1" lang="en-US" altLang="ko-KR" sz="20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20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aws</a:t>
            </a:r>
            <a:r>
              <a:rPr kumimoji="1"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lambda </a:t>
            </a:r>
            <a:r>
              <a:rPr kumimoji="1"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나 </a:t>
            </a:r>
            <a:r>
              <a:rPr kumimoji="1"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airflow </a:t>
            </a:r>
            <a:r>
              <a:rPr kumimoji="1" lang="ko-KR" altLang="en-US" sz="20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kumimoji="1"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사용하여</a:t>
            </a:r>
            <a:r>
              <a:rPr kumimoji="1"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업데이트 된 </a:t>
            </a:r>
            <a:r>
              <a:rPr kumimoji="1"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review </a:t>
            </a:r>
            <a:r>
              <a:rPr kumimoji="1"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주기적으로 수집</a:t>
            </a:r>
            <a:endParaRPr kumimoji="1" lang="en-US" altLang="ko-KR" sz="20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효율적인</a:t>
            </a:r>
            <a:r>
              <a:rPr kumimoji="1"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웹 페이지 구성</a:t>
            </a:r>
            <a:endParaRPr kumimoji="1" lang="en-US" altLang="ko-KR" sz="20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4A2B25-830A-514A-AFF9-6D03895D7606}"/>
              </a:ext>
            </a:extLst>
          </p:cNvPr>
          <p:cNvSpPr/>
          <p:nvPr/>
        </p:nvSpPr>
        <p:spPr>
          <a:xfrm>
            <a:off x="-2" y="-1"/>
            <a:ext cx="12192002" cy="324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501B4BB-4765-4B45-9EBD-522A9C766636}"/>
              </a:ext>
            </a:extLst>
          </p:cNvPr>
          <p:cNvSpPr/>
          <p:nvPr/>
        </p:nvSpPr>
        <p:spPr>
          <a:xfrm>
            <a:off x="9461498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31B611E-E93A-2243-AEEA-E05433BB20D1}"/>
              </a:ext>
            </a:extLst>
          </p:cNvPr>
          <p:cNvSpPr/>
          <p:nvPr/>
        </p:nvSpPr>
        <p:spPr>
          <a:xfrm>
            <a:off x="1077454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5FDB7A9-807F-0146-9961-0F49E35D8CE4}"/>
              </a:ext>
            </a:extLst>
          </p:cNvPr>
          <p:cNvSpPr/>
          <p:nvPr/>
        </p:nvSpPr>
        <p:spPr>
          <a:xfrm>
            <a:off x="10140419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62830B-FBA6-3F49-8A2F-662E6D6EEF54}"/>
              </a:ext>
            </a:extLst>
          </p:cNvPr>
          <p:cNvSpPr txBox="1"/>
          <p:nvPr/>
        </p:nvSpPr>
        <p:spPr>
          <a:xfrm>
            <a:off x="9157412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주제 선정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BC3A01-E45A-B444-B5E3-E4B88F20AE26}"/>
              </a:ext>
            </a:extLst>
          </p:cNvPr>
          <p:cNvSpPr txBox="1"/>
          <p:nvPr/>
        </p:nvSpPr>
        <p:spPr>
          <a:xfrm>
            <a:off x="9815781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문제 정의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E051DC-04EE-A244-846B-A6453DE48D44}"/>
              </a:ext>
            </a:extLst>
          </p:cNvPr>
          <p:cNvSpPr txBox="1"/>
          <p:nvPr/>
        </p:nvSpPr>
        <p:spPr>
          <a:xfrm>
            <a:off x="11127346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개선 방안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427507-6005-8148-A045-E1A0F2D1520C}"/>
              </a:ext>
            </a:extLst>
          </p:cNvPr>
          <p:cNvSpPr/>
          <p:nvPr/>
        </p:nvSpPr>
        <p:spPr>
          <a:xfrm>
            <a:off x="11385279" y="261998"/>
            <a:ext cx="113720" cy="113720"/>
          </a:xfrm>
          <a:prstGeom prst="ellipse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E5A30B-EE7F-014B-A263-83C588E895BE}"/>
              </a:ext>
            </a:extLst>
          </p:cNvPr>
          <p:cNvSpPr txBox="1"/>
          <p:nvPr/>
        </p:nvSpPr>
        <p:spPr>
          <a:xfrm>
            <a:off x="10426228" y="35338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서비스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91EC20-36D5-4D47-9279-C922DC76DBCB}"/>
              </a:ext>
            </a:extLst>
          </p:cNvPr>
          <p:cNvSpPr txBox="1"/>
          <p:nvPr/>
        </p:nvSpPr>
        <p:spPr>
          <a:xfrm>
            <a:off x="383859" y="53090"/>
            <a:ext cx="28520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망고플레이트 리뷰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감성분석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| 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발표자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이수정</a:t>
            </a:r>
          </a:p>
        </p:txBody>
      </p:sp>
    </p:spTree>
    <p:extLst>
      <p:ext uri="{BB962C8B-B14F-4D97-AF65-F5344CB8AC3E}">
        <p14:creationId xmlns:p14="http://schemas.microsoft.com/office/powerpoint/2010/main" val="62065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61DCE891-71CA-4540-BCD6-5C123F9416E1}"/>
              </a:ext>
            </a:extLst>
          </p:cNvPr>
          <p:cNvSpPr/>
          <p:nvPr/>
        </p:nvSpPr>
        <p:spPr>
          <a:xfrm>
            <a:off x="6749503" y="4713013"/>
            <a:ext cx="1144459" cy="190473"/>
          </a:xfrm>
          <a:prstGeom prst="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altLang="ko-KR" sz="1400" dirty="0">
              <a:solidFill>
                <a:schemeClr val="tx1"/>
              </a:solidFill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07D805-E216-534D-A004-0889BDD66F61}"/>
              </a:ext>
            </a:extLst>
          </p:cNvPr>
          <p:cNvSpPr/>
          <p:nvPr/>
        </p:nvSpPr>
        <p:spPr>
          <a:xfrm>
            <a:off x="9797311" y="4521668"/>
            <a:ext cx="543381" cy="202677"/>
          </a:xfrm>
          <a:prstGeom prst="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altLang="ko-KR" sz="1400" dirty="0">
              <a:solidFill>
                <a:schemeClr val="tx1"/>
              </a:solidFill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9A1E90-35DF-4142-A382-3B509F104296}"/>
              </a:ext>
            </a:extLst>
          </p:cNvPr>
          <p:cNvSpPr/>
          <p:nvPr/>
        </p:nvSpPr>
        <p:spPr>
          <a:xfrm>
            <a:off x="6408932" y="4304678"/>
            <a:ext cx="4193897" cy="7776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8A0CA9AC-F565-9842-AE0C-D1704145C2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8682" b="88146"/>
          <a:stretch/>
        </p:blipFill>
        <p:spPr>
          <a:xfrm>
            <a:off x="6225717" y="4028359"/>
            <a:ext cx="460909" cy="42925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C5D30C3-DA41-1C4A-9E29-DB834C3915A4}"/>
              </a:ext>
            </a:extLst>
          </p:cNvPr>
          <p:cNvSpPr txBox="1"/>
          <p:nvPr/>
        </p:nvSpPr>
        <p:spPr>
          <a:xfrm>
            <a:off x="6668366" y="4450493"/>
            <a:ext cx="3756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전 아무거나 먹어도 다 맛있어요</a:t>
            </a:r>
            <a:r>
              <a: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그런데 줄을 설 필요가 있나요</a:t>
            </a:r>
            <a:r>
              <a: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E945614-2632-D847-89E5-EA8A41FA0587}"/>
              </a:ext>
            </a:extLst>
          </p:cNvPr>
          <p:cNvSpPr/>
          <p:nvPr/>
        </p:nvSpPr>
        <p:spPr>
          <a:xfrm>
            <a:off x="6655524" y="4184798"/>
            <a:ext cx="593432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Case 3</a:t>
            </a:r>
            <a:endParaRPr kumimoji="1" lang="ko-KR" altLang="en-US" sz="1200" b="1" dirty="0"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2152747-B13C-494A-BD23-D8016A727E45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A97F36-297B-6642-A2A8-08C56AB36896}"/>
              </a:ext>
            </a:extLst>
          </p:cNvPr>
          <p:cNvSpPr txBox="1"/>
          <p:nvPr/>
        </p:nvSpPr>
        <p:spPr>
          <a:xfrm>
            <a:off x="499498" y="774437"/>
            <a:ext cx="6987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식당을 정할 때</a:t>
            </a: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너무나 다양한 사람들의 기준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E25473-0749-3F41-B65E-5DB70F7BFBEE}"/>
              </a:ext>
            </a:extLst>
          </p:cNvPr>
          <p:cNvSpPr txBox="1"/>
          <p:nvPr/>
        </p:nvSpPr>
        <p:spPr>
          <a:xfrm>
            <a:off x="496001" y="516306"/>
            <a:ext cx="902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8130"/>
                </a:solidFill>
                <a:latin typeface="나눔바른고딕" pitchFamily="50" charset="-127"/>
                <a:ea typeface="나눔바른고딕" pitchFamily="50" charset="-127"/>
              </a:rPr>
              <a:t>주제선정</a:t>
            </a:r>
            <a:endParaRPr lang="ko-KR" altLang="en-US" sz="1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813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04C808-C1E3-3145-8A1B-001F180BF3DA}"/>
              </a:ext>
            </a:extLst>
          </p:cNvPr>
          <p:cNvGrpSpPr/>
          <p:nvPr/>
        </p:nvGrpSpPr>
        <p:grpSpPr>
          <a:xfrm>
            <a:off x="-4" y="5958000"/>
            <a:ext cx="12192004" cy="900000"/>
            <a:chOff x="-4" y="5958000"/>
            <a:chExt cx="12192004" cy="9000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5686A4B-C253-094C-B745-281F21D2D1D2}"/>
                </a:ext>
              </a:extLst>
            </p:cNvPr>
            <p:cNvSpPr/>
            <p:nvPr/>
          </p:nvSpPr>
          <p:spPr>
            <a:xfrm>
              <a:off x="-2" y="5958000"/>
              <a:ext cx="12192002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E02A1F-47A4-554B-8B31-405AEC40AC64}"/>
                </a:ext>
              </a:extLst>
            </p:cNvPr>
            <p:cNvSpPr txBox="1"/>
            <p:nvPr/>
          </p:nvSpPr>
          <p:spPr>
            <a:xfrm>
              <a:off x="-4" y="6113881"/>
              <a:ext cx="121920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EE793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평점 하나로</a:t>
              </a:r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다양한 사람들의 </a:t>
              </a:r>
              <a:r>
                <a:rPr lang="ko-KR" altLang="en-US" sz="3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EE793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니즈를</a:t>
              </a:r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EE793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충족</a:t>
              </a:r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시킬 수 있을까</a:t>
              </a:r>
              <a:r>
                <a:rPr lang="en-US" altLang="ko-KR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?</a:t>
              </a:r>
              <a:endPara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E153BE7-23BD-A847-9204-D70EB663A0DD}"/>
              </a:ext>
            </a:extLst>
          </p:cNvPr>
          <p:cNvSpPr/>
          <p:nvPr/>
        </p:nvSpPr>
        <p:spPr>
          <a:xfrm>
            <a:off x="2803122" y="4332111"/>
            <a:ext cx="2918627" cy="290896"/>
          </a:xfrm>
          <a:prstGeom prst="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altLang="ko-KR" sz="1400" dirty="0">
              <a:solidFill>
                <a:schemeClr val="tx1"/>
              </a:solidFill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80E57FD-9033-B44B-82B6-C9943EC2BEF4}"/>
              </a:ext>
            </a:extLst>
          </p:cNvPr>
          <p:cNvGrpSpPr/>
          <p:nvPr/>
        </p:nvGrpSpPr>
        <p:grpSpPr>
          <a:xfrm>
            <a:off x="1589171" y="2830511"/>
            <a:ext cx="4377112" cy="2251835"/>
            <a:chOff x="7275951" y="2304248"/>
            <a:chExt cx="4377112" cy="225183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DFE518-ECC5-2246-8DF3-1902F9D45244}"/>
                </a:ext>
              </a:extLst>
            </p:cNvPr>
            <p:cNvSpPr txBox="1"/>
            <p:nvPr/>
          </p:nvSpPr>
          <p:spPr>
            <a:xfrm>
              <a:off x="7718600" y="2950649"/>
              <a:ext cx="3756835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친절이요</a:t>
              </a:r>
              <a:r>
                <a:rPr kumimoji="1" lang="en-US" altLang="ko-KR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? </a:t>
              </a:r>
              <a:r>
                <a:rPr kumimoji="1" lang="ko-KR" altLang="en-US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밥 </a:t>
              </a:r>
              <a:r>
                <a:rPr kumimoji="1" lang="en-US" altLang="ko-KR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20</a:t>
              </a:r>
              <a:r>
                <a:rPr kumimoji="1" lang="ko-KR" altLang="en-US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분 먹는데 저에게 친절할 필요는 없어요</a:t>
              </a:r>
              <a:r>
                <a:rPr kumimoji="1" lang="en-US" altLang="ko-KR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.</a:t>
              </a:r>
              <a:r>
                <a:rPr kumimoji="1" lang="ko-KR" altLang="en-US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endParaRPr kumimoji="1"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endParaRPr kumimoji="1"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r>
                <a:rPr kumimoji="1" lang="ko-KR" altLang="en-US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대신에 싸고 맛있는 밥을 먹고 싶어요</a:t>
              </a:r>
              <a:r>
                <a:rPr kumimoji="1" lang="en-US" altLang="ko-KR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.</a:t>
              </a:r>
            </a:p>
            <a:p>
              <a:endPara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8BC8FD3-B361-534A-A82C-4ECF722AB1F4}"/>
                </a:ext>
              </a:extLst>
            </p:cNvPr>
            <p:cNvSpPr/>
            <p:nvPr/>
          </p:nvSpPr>
          <p:spPr>
            <a:xfrm>
              <a:off x="7459166" y="2580567"/>
              <a:ext cx="4193897" cy="1975516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74C89EC-9D43-C648-B52C-465A402C11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88682" b="88146"/>
            <a:stretch/>
          </p:blipFill>
          <p:spPr>
            <a:xfrm>
              <a:off x="7275951" y="2304248"/>
              <a:ext cx="460909" cy="429258"/>
            </a:xfrm>
            <a:prstGeom prst="rect">
              <a:avLst/>
            </a:prstGeom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90F4B3B-C259-5941-938D-932E9D6ABC91}"/>
                </a:ext>
              </a:extLst>
            </p:cNvPr>
            <p:cNvSpPr/>
            <p:nvPr/>
          </p:nvSpPr>
          <p:spPr>
            <a:xfrm>
              <a:off x="7705758" y="2460687"/>
              <a:ext cx="59343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Case 1</a:t>
              </a:r>
              <a:endParaRPr kumimoji="1" lang="ko-KR" altLang="en-US" sz="1200" b="1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23A2F0-4C50-2544-946C-C49422408447}"/>
              </a:ext>
            </a:extLst>
          </p:cNvPr>
          <p:cNvSpPr/>
          <p:nvPr/>
        </p:nvSpPr>
        <p:spPr>
          <a:xfrm>
            <a:off x="6805377" y="3323518"/>
            <a:ext cx="1487085" cy="202677"/>
          </a:xfrm>
          <a:prstGeom prst="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altLang="ko-KR" sz="1400" dirty="0">
              <a:solidFill>
                <a:schemeClr val="tx1"/>
              </a:solidFill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40CADE-627F-9044-A3F6-99975567ECD7}"/>
              </a:ext>
            </a:extLst>
          </p:cNvPr>
          <p:cNvSpPr/>
          <p:nvPr/>
        </p:nvSpPr>
        <p:spPr>
          <a:xfrm>
            <a:off x="6408932" y="3124832"/>
            <a:ext cx="4193897" cy="7776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1341912-A66E-9C45-AB49-7BB7D5A02023}"/>
              </a:ext>
            </a:extLst>
          </p:cNvPr>
          <p:cNvSpPr/>
          <p:nvPr/>
        </p:nvSpPr>
        <p:spPr>
          <a:xfrm>
            <a:off x="7159747" y="3526195"/>
            <a:ext cx="1794683" cy="220953"/>
          </a:xfrm>
          <a:prstGeom prst="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altLang="ko-KR" sz="1400" dirty="0">
              <a:solidFill>
                <a:schemeClr val="tx1"/>
              </a:solidFill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3BB150C-35C4-A848-891B-1DA6F1055C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8682" b="88146"/>
          <a:stretch/>
        </p:blipFill>
        <p:spPr>
          <a:xfrm>
            <a:off x="6225717" y="2848513"/>
            <a:ext cx="460909" cy="4292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7DEDDA8-7B55-6D41-8E32-122BFA5B3419}"/>
              </a:ext>
            </a:extLst>
          </p:cNvPr>
          <p:cNvSpPr txBox="1"/>
          <p:nvPr/>
        </p:nvSpPr>
        <p:spPr>
          <a:xfrm>
            <a:off x="6668366" y="3270647"/>
            <a:ext cx="3756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종업원이 불친절하면 하루 종일 기분이 나빠요</a:t>
            </a:r>
            <a:r>
              <a: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그런 식당은 가고 싶지 않아요</a:t>
            </a:r>
            <a:r>
              <a: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11B7B3-4B9B-5742-B119-0CE2FB03BFF4}"/>
              </a:ext>
            </a:extLst>
          </p:cNvPr>
          <p:cNvSpPr/>
          <p:nvPr/>
        </p:nvSpPr>
        <p:spPr>
          <a:xfrm>
            <a:off x="6655524" y="3004952"/>
            <a:ext cx="593432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Case 2</a:t>
            </a:r>
            <a:endParaRPr kumimoji="1" lang="ko-KR" altLang="en-US" sz="1200" b="1" dirty="0"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FCFF6AD9-0857-C64F-9CAD-04713AB34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941" y="2014162"/>
            <a:ext cx="571027" cy="387029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28552CE-B45A-1A4F-B438-0D9CADB133D4}"/>
              </a:ext>
            </a:extLst>
          </p:cNvPr>
          <p:cNvSpPr txBox="1"/>
          <p:nvPr/>
        </p:nvSpPr>
        <p:spPr>
          <a:xfrm>
            <a:off x="1589171" y="1985742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00</a:t>
            </a:r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식당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558E218-D442-3444-891E-76233B88C50A}"/>
              </a:ext>
            </a:extLst>
          </p:cNvPr>
          <p:cNvSpPr/>
          <p:nvPr/>
        </p:nvSpPr>
        <p:spPr>
          <a:xfrm>
            <a:off x="-2" y="-1"/>
            <a:ext cx="12192002" cy="324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19BE58D1-6983-EE4A-9815-0B24586EF0C1}"/>
              </a:ext>
            </a:extLst>
          </p:cNvPr>
          <p:cNvSpPr/>
          <p:nvPr/>
        </p:nvSpPr>
        <p:spPr>
          <a:xfrm>
            <a:off x="9461498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C7531A6-9AEB-ED4E-A365-E4246F9DE31F}"/>
              </a:ext>
            </a:extLst>
          </p:cNvPr>
          <p:cNvSpPr/>
          <p:nvPr/>
        </p:nvSpPr>
        <p:spPr>
          <a:xfrm>
            <a:off x="1077454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A1AF4C4D-B26D-1F44-B092-5FFB4FBBEA48}"/>
              </a:ext>
            </a:extLst>
          </p:cNvPr>
          <p:cNvSpPr/>
          <p:nvPr/>
        </p:nvSpPr>
        <p:spPr>
          <a:xfrm>
            <a:off x="1142249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572BEC1-5172-F14D-A808-E34FE046DC23}"/>
              </a:ext>
            </a:extLst>
          </p:cNvPr>
          <p:cNvSpPr txBox="1"/>
          <p:nvPr/>
        </p:nvSpPr>
        <p:spPr>
          <a:xfrm>
            <a:off x="9157412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주제 선정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AB73651-2182-BC4E-B313-AC7D2B1CB18E}"/>
              </a:ext>
            </a:extLst>
          </p:cNvPr>
          <p:cNvSpPr txBox="1"/>
          <p:nvPr/>
        </p:nvSpPr>
        <p:spPr>
          <a:xfrm>
            <a:off x="9815781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문제 정의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1A8E9FF-C0FB-CD45-A0C0-F147E729D565}"/>
              </a:ext>
            </a:extLst>
          </p:cNvPr>
          <p:cNvSpPr txBox="1"/>
          <p:nvPr/>
        </p:nvSpPr>
        <p:spPr>
          <a:xfrm>
            <a:off x="11127346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개선 방안</a:t>
            </a: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595F62DA-70CD-864A-BF05-3C72F7F41A90}"/>
              </a:ext>
            </a:extLst>
          </p:cNvPr>
          <p:cNvSpPr/>
          <p:nvPr/>
        </p:nvSpPr>
        <p:spPr>
          <a:xfrm>
            <a:off x="9471042" y="264503"/>
            <a:ext cx="113720" cy="113720"/>
          </a:xfrm>
          <a:prstGeom prst="ellipse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4F6EBCC-2D8C-9C48-B1AD-6E9CDE5533E8}"/>
              </a:ext>
            </a:extLst>
          </p:cNvPr>
          <p:cNvSpPr txBox="1"/>
          <p:nvPr/>
        </p:nvSpPr>
        <p:spPr>
          <a:xfrm>
            <a:off x="10426228" y="35338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서비스 구현</a:t>
            </a: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F966A975-BE43-9D4D-84B1-6F65934B2E71}"/>
              </a:ext>
            </a:extLst>
          </p:cNvPr>
          <p:cNvSpPr/>
          <p:nvPr/>
        </p:nvSpPr>
        <p:spPr>
          <a:xfrm>
            <a:off x="10092844" y="267139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113E981-2C6C-1149-ABA3-900E58726C60}"/>
              </a:ext>
            </a:extLst>
          </p:cNvPr>
          <p:cNvSpPr txBox="1"/>
          <p:nvPr/>
        </p:nvSpPr>
        <p:spPr>
          <a:xfrm>
            <a:off x="383859" y="53090"/>
            <a:ext cx="28440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망고플레이트 리뷰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감성분석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| 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발표자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장보윤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71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69FD58B-B038-ED46-8847-97AFA0906782}"/>
              </a:ext>
            </a:extLst>
          </p:cNvPr>
          <p:cNvGrpSpPr/>
          <p:nvPr/>
        </p:nvGrpSpPr>
        <p:grpSpPr>
          <a:xfrm>
            <a:off x="1" y="0"/>
            <a:ext cx="12191999" cy="7632700"/>
            <a:chOff x="1" y="0"/>
            <a:chExt cx="12191999" cy="76327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A7E1C1D-94FC-284E-8DB1-3C511BE8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0"/>
              <a:ext cx="12191999" cy="76327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442F3A-93FD-0840-BFB7-61595FFC876C}"/>
                </a:ext>
              </a:extLst>
            </p:cNvPr>
            <p:cNvSpPr txBox="1"/>
            <p:nvPr/>
          </p:nvSpPr>
          <p:spPr>
            <a:xfrm>
              <a:off x="5178925" y="4209185"/>
              <a:ext cx="18341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장보윤</a:t>
              </a:r>
              <a:r>
                <a:rPr lang="ko-KR" altLang="en-US" sz="20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lang="en-US" altLang="ko-KR" sz="20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| </a:t>
              </a:r>
              <a:r>
                <a:rPr lang="ko-KR" altLang="en-US" sz="20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이수정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8258AB-726F-F14F-A42F-F772E43B8EBB}"/>
                </a:ext>
              </a:extLst>
            </p:cNvPr>
            <p:cNvSpPr txBox="1"/>
            <p:nvPr/>
          </p:nvSpPr>
          <p:spPr>
            <a:xfrm>
              <a:off x="4556957" y="3221986"/>
              <a:ext cx="30780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8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2247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500062-7C85-C94A-8F06-281BC5D5D571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B316F0-60E0-1347-804D-9A17310A6B8C}"/>
              </a:ext>
            </a:extLst>
          </p:cNvPr>
          <p:cNvSpPr txBox="1"/>
          <p:nvPr/>
        </p:nvSpPr>
        <p:spPr>
          <a:xfrm>
            <a:off x="499498" y="774437"/>
            <a:ext cx="5121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망고플레이트는 이렇게 보여줘요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4C6D77-29FE-5B45-8466-A5B909EF616B}"/>
              </a:ext>
            </a:extLst>
          </p:cNvPr>
          <p:cNvSpPr txBox="1"/>
          <p:nvPr/>
        </p:nvSpPr>
        <p:spPr>
          <a:xfrm>
            <a:off x="496001" y="516306"/>
            <a:ext cx="902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8130"/>
                </a:solidFill>
                <a:latin typeface="나눔바른고딕" pitchFamily="50" charset="-127"/>
                <a:ea typeface="나눔바른고딕" pitchFamily="50" charset="-127"/>
              </a:rPr>
              <a:t>주제선정</a:t>
            </a:r>
            <a:endParaRPr lang="ko-KR" altLang="en-US" sz="1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813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CB8FE9BC-D713-164A-8E5B-9DB91C0CF328}"/>
              </a:ext>
            </a:extLst>
          </p:cNvPr>
          <p:cNvGrpSpPr/>
          <p:nvPr/>
        </p:nvGrpSpPr>
        <p:grpSpPr>
          <a:xfrm>
            <a:off x="472555" y="2210045"/>
            <a:ext cx="5140158" cy="2374700"/>
            <a:chOff x="484130" y="2210045"/>
            <a:chExt cx="5140158" cy="2374700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D775737-E5CC-4641-A09F-356746790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4409" b="1"/>
            <a:stretch/>
          </p:blipFill>
          <p:spPr>
            <a:xfrm>
              <a:off x="2997864" y="2210045"/>
              <a:ext cx="2626424" cy="94023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42C8D7A-1D4F-E649-BBD3-C33D09D76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4130" y="3078988"/>
              <a:ext cx="5060768" cy="1505757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4E9FD3-1568-3D4A-9D2E-86A1ECA532E2}"/>
              </a:ext>
            </a:extLst>
          </p:cNvPr>
          <p:cNvSpPr/>
          <p:nvPr/>
        </p:nvSpPr>
        <p:spPr>
          <a:xfrm>
            <a:off x="505203" y="1679361"/>
            <a:ext cx="262642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망고플레이트 리뷰 작성 화면</a:t>
            </a:r>
            <a:r>
              <a:rPr kumimoji="1"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</a:p>
          <a:p>
            <a:endParaRPr kumimoji="1" lang="en-US" altLang="ko-KR" sz="5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리뷰 </a:t>
            </a:r>
            <a:r>
              <a: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+ </a:t>
            </a:r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상</a:t>
            </a:r>
            <a:r>
              <a: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중</a:t>
            </a:r>
            <a:r>
              <a: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하 평가</a:t>
            </a:r>
            <a:endParaRPr kumimoji="1"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E92833-E828-D649-A1E9-921205590056}"/>
              </a:ext>
            </a:extLst>
          </p:cNvPr>
          <p:cNvGrpSpPr/>
          <p:nvPr/>
        </p:nvGrpSpPr>
        <p:grpSpPr>
          <a:xfrm>
            <a:off x="3123613" y="1920664"/>
            <a:ext cx="2292313" cy="369332"/>
            <a:chOff x="3123613" y="1920664"/>
            <a:chExt cx="2292313" cy="36933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7675C63-BF10-5047-87FC-9C9253DA2BA6}"/>
                </a:ext>
              </a:extLst>
            </p:cNvPr>
            <p:cNvSpPr/>
            <p:nvPr/>
          </p:nvSpPr>
          <p:spPr>
            <a:xfrm>
              <a:off x="3123613" y="1920664"/>
              <a:ext cx="4010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ko-KR" altLang="en-US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EF883A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상</a:t>
              </a:r>
              <a:endParaRPr lang="ko-KR" altLang="en-US" dirty="0">
                <a:solidFill>
                  <a:srgbClr val="EF883A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6DEDC9D-3963-9945-B041-F2D508CFAEDF}"/>
                </a:ext>
              </a:extLst>
            </p:cNvPr>
            <p:cNvSpPr/>
            <p:nvPr/>
          </p:nvSpPr>
          <p:spPr>
            <a:xfrm>
              <a:off x="4071533" y="1920664"/>
              <a:ext cx="4010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ko-KR" altLang="en-US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EF883A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중</a:t>
              </a:r>
              <a:endParaRPr lang="ko-KR" altLang="en-US" dirty="0">
                <a:solidFill>
                  <a:srgbClr val="EF883A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6166D2E-B7F7-DB43-8FB0-BB6227D9B704}"/>
                </a:ext>
              </a:extLst>
            </p:cNvPr>
            <p:cNvSpPr/>
            <p:nvPr/>
          </p:nvSpPr>
          <p:spPr>
            <a:xfrm>
              <a:off x="5014854" y="1920664"/>
              <a:ext cx="4010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ko-KR" altLang="en-US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EF883A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하</a:t>
              </a:r>
              <a:endParaRPr lang="ko-KR" altLang="en-US" dirty="0">
                <a:solidFill>
                  <a:srgbClr val="EF883A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6E221C-9D03-A849-807C-9C16D00A3E0D}"/>
              </a:ext>
            </a:extLst>
          </p:cNvPr>
          <p:cNvGrpSpPr/>
          <p:nvPr/>
        </p:nvGrpSpPr>
        <p:grpSpPr>
          <a:xfrm>
            <a:off x="7223012" y="1196235"/>
            <a:ext cx="4485237" cy="4460934"/>
            <a:chOff x="7223012" y="1196235"/>
            <a:chExt cx="4485237" cy="446093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FC0F64B-3B25-7E4D-9381-FDB3AA320406}"/>
                </a:ext>
              </a:extLst>
            </p:cNvPr>
            <p:cNvSpPr/>
            <p:nvPr/>
          </p:nvSpPr>
          <p:spPr>
            <a:xfrm>
              <a:off x="7744003" y="5074546"/>
              <a:ext cx="1812111" cy="211731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 altLang="ko-KR" sz="1400" dirty="0">
                <a:solidFill>
                  <a:schemeClr val="tx1"/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D36D8E9-4499-8548-B82F-CBBED1FF1952}"/>
                </a:ext>
              </a:extLst>
            </p:cNvPr>
            <p:cNvSpPr txBox="1"/>
            <p:nvPr/>
          </p:nvSpPr>
          <p:spPr>
            <a:xfrm>
              <a:off x="7665662" y="5025316"/>
              <a:ext cx="2933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맛</a:t>
              </a:r>
              <a:r>
                <a:rPr kumimoji="1"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kumimoji="1"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 서비스</a:t>
              </a:r>
              <a:r>
                <a:rPr kumimoji="1"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kumimoji="1"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 가격 다 평범</a:t>
              </a:r>
              <a:r>
                <a:rPr kumimoji="1"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.</a:t>
              </a:r>
              <a:r>
                <a:rPr kumimoji="1"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 그렇지만 모든 것을 이기는 여기만의 분위기</a:t>
              </a:r>
              <a:endPara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EDDDE7A-3F56-BC48-AB08-A1E83F724FC3}"/>
                </a:ext>
              </a:extLst>
            </p:cNvPr>
            <p:cNvSpPr/>
            <p:nvPr/>
          </p:nvSpPr>
          <p:spPr>
            <a:xfrm>
              <a:off x="9072364" y="1245565"/>
              <a:ext cx="2635885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‘</a:t>
              </a:r>
              <a:r>
                <a:rPr kumimoji="1"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상</a:t>
              </a:r>
              <a:r>
                <a:rPr kumimoji="1"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’</a:t>
              </a:r>
              <a:r>
                <a:rPr kumimoji="1"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에 해당하는 리뷰 </a:t>
              </a:r>
              <a:r>
                <a:rPr kumimoji="1"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(</a:t>
              </a:r>
              <a:r>
                <a:rPr kumimoji="1"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예시</a:t>
              </a:r>
              <a:r>
                <a:rPr kumimoji="1"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):</a:t>
              </a:r>
            </a:p>
            <a:p>
              <a:endParaRPr kumimoji="1" lang="en-US" altLang="ko-KR" sz="5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r>
                <a:rPr kumimoji="1"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그러나 사람에 따라 </a:t>
              </a:r>
              <a:endPara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r>
                <a:rPr kumimoji="1"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‘</a:t>
              </a:r>
              <a:r>
                <a:rPr kumimoji="1"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하</a:t>
              </a:r>
              <a:r>
                <a:rPr kumimoji="1"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’</a:t>
              </a:r>
              <a:r>
                <a:rPr kumimoji="1"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로 평가할 수 있다</a:t>
              </a:r>
              <a:r>
                <a:rPr kumimoji="1"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.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601A996-90BF-3E4A-95EA-D1EBDD011AB7}"/>
                </a:ext>
              </a:extLst>
            </p:cNvPr>
            <p:cNvGrpSpPr/>
            <p:nvPr/>
          </p:nvGrpSpPr>
          <p:grpSpPr>
            <a:xfrm>
              <a:off x="7223012" y="1196235"/>
              <a:ext cx="1735793" cy="928674"/>
              <a:chOff x="5871842" y="1882145"/>
              <a:chExt cx="1232707" cy="659517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6E2ACE2D-7084-1D49-A920-798EF172AE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2316" t="4409" r="4759" b="1"/>
              <a:stretch/>
            </p:blipFill>
            <p:spPr>
              <a:xfrm>
                <a:off x="6682203" y="1882145"/>
                <a:ext cx="422346" cy="659517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EF08AEE-73B7-9842-BF95-AA5ACF40DE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/>
              </a:blip>
              <a:srcRect l="12299" t="1" r="15772" b="2331"/>
              <a:stretch/>
            </p:blipFill>
            <p:spPr>
              <a:xfrm>
                <a:off x="5871842" y="1882145"/>
                <a:ext cx="422346" cy="659517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ED24B6F5-A85C-E147-A72E-FEE9E8F86D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6885" t="4409" r="40189" b="1"/>
              <a:stretch/>
            </p:blipFill>
            <p:spPr>
              <a:xfrm>
                <a:off x="6277022" y="1882145"/>
                <a:ext cx="422346" cy="659517"/>
              </a:xfrm>
              <a:prstGeom prst="rect">
                <a:avLst/>
              </a:prstGeom>
            </p:spPr>
          </p:pic>
        </p:grp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6C4E330-2905-5A4B-80C6-AB7555038A8D}"/>
                </a:ext>
              </a:extLst>
            </p:cNvPr>
            <p:cNvSpPr/>
            <p:nvPr/>
          </p:nvSpPr>
          <p:spPr>
            <a:xfrm>
              <a:off x="7744003" y="2843654"/>
              <a:ext cx="1214801" cy="24942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 altLang="ko-KR" sz="1400" dirty="0">
                <a:solidFill>
                  <a:schemeClr val="tx1"/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4ED73EF-79D0-FA42-9341-ED2FE067DC0E}"/>
                </a:ext>
              </a:extLst>
            </p:cNvPr>
            <p:cNvSpPr txBox="1"/>
            <p:nvPr/>
          </p:nvSpPr>
          <p:spPr>
            <a:xfrm>
              <a:off x="7665662" y="2815620"/>
              <a:ext cx="2933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종업원이 불친절해서 기분이 상했지만 인생 맛집이었어요</a:t>
              </a:r>
              <a:r>
                <a:rPr kumimoji="1"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.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E7AD5D2-DB1A-0F42-9EFD-6F4F6BD56696}"/>
                </a:ext>
              </a:extLst>
            </p:cNvPr>
            <p:cNvSpPr/>
            <p:nvPr/>
          </p:nvSpPr>
          <p:spPr>
            <a:xfrm>
              <a:off x="7406227" y="2659645"/>
              <a:ext cx="4193897" cy="777668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F0B686B3-B503-CA4C-B6F5-0B5B862BD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943633" y="2706345"/>
              <a:ext cx="621233" cy="679973"/>
            </a:xfrm>
            <a:prstGeom prst="rect">
              <a:avLst/>
            </a:prstGeom>
          </p:spPr>
        </p:pic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73D32EF-27E9-7D48-85E0-B32A7C866A65}"/>
                </a:ext>
              </a:extLst>
            </p:cNvPr>
            <p:cNvSpPr/>
            <p:nvPr/>
          </p:nvSpPr>
          <p:spPr>
            <a:xfrm>
              <a:off x="7652819" y="2539765"/>
              <a:ext cx="59343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Case 1</a:t>
              </a:r>
              <a:endParaRPr kumimoji="1" lang="ko-KR" altLang="en-US" sz="1200" b="1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725A0E3-8AE5-F740-A16F-277ECBA16550}"/>
                </a:ext>
              </a:extLst>
            </p:cNvPr>
            <p:cNvSpPr/>
            <p:nvPr/>
          </p:nvSpPr>
          <p:spPr>
            <a:xfrm>
              <a:off x="8625270" y="4169191"/>
              <a:ext cx="730604" cy="22762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 altLang="ko-KR" sz="1400" dirty="0">
                <a:solidFill>
                  <a:schemeClr val="tx1"/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B947DA1-524B-3442-8B16-02B00FADCE56}"/>
                </a:ext>
              </a:extLst>
            </p:cNvPr>
            <p:cNvSpPr/>
            <p:nvPr/>
          </p:nvSpPr>
          <p:spPr>
            <a:xfrm>
              <a:off x="9254925" y="3950026"/>
              <a:ext cx="612518" cy="22762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 altLang="ko-KR" sz="1400" dirty="0">
                <a:solidFill>
                  <a:schemeClr val="tx1"/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1AC36D66-EA9B-534F-84EC-F6A6E13875FC}"/>
                </a:ext>
              </a:extLst>
            </p:cNvPr>
            <p:cNvGrpSpPr/>
            <p:nvPr/>
          </p:nvGrpSpPr>
          <p:grpSpPr>
            <a:xfrm>
              <a:off x="7223012" y="3493254"/>
              <a:ext cx="4377112" cy="1053987"/>
              <a:chOff x="7275951" y="3414176"/>
              <a:chExt cx="4377112" cy="1053987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672E76AB-F412-DB44-9A62-B4F67FB0FE2F}"/>
                  </a:ext>
                </a:extLst>
              </p:cNvPr>
              <p:cNvSpPr/>
              <p:nvPr/>
            </p:nvSpPr>
            <p:spPr>
              <a:xfrm>
                <a:off x="7459166" y="3690495"/>
                <a:ext cx="4193897" cy="777668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4DCC4895-9074-614F-ACCC-84361A180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88682" b="88146"/>
              <a:stretch/>
            </p:blipFill>
            <p:spPr>
              <a:xfrm>
                <a:off x="7275951" y="3414176"/>
                <a:ext cx="460909" cy="429258"/>
              </a:xfrm>
              <a:prstGeom prst="rect">
                <a:avLst/>
              </a:prstGeom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4C8F0BF-D29D-4F4F-8915-029A540B6914}"/>
                  </a:ext>
                </a:extLst>
              </p:cNvPr>
              <p:cNvSpPr txBox="1"/>
              <p:nvPr/>
            </p:nvSpPr>
            <p:spPr>
              <a:xfrm>
                <a:off x="7718601" y="3836310"/>
                <a:ext cx="29335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완전 꿀맛</a:t>
                </a:r>
                <a:r>
                  <a:rPr kumimoji="1"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,</a:t>
                </a:r>
                <a:r>
                  <a:rPr kumimoji="1"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그렇지만 </a:t>
                </a:r>
                <a:r>
                  <a:rPr kumimoji="1" lang="ko-KR" altLang="en-US" sz="1400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웨이팅은</a:t>
                </a:r>
                <a:r>
                  <a:rPr kumimoji="1" lang="ko-KR" altLang="en-US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인간적으로 너무 길다</a:t>
                </a:r>
                <a:r>
                  <a:rPr kumimoji="1" lang="en-US" altLang="ko-KR" sz="1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..</a:t>
                </a:r>
              </a:p>
            </p:txBody>
          </p:sp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FB79DF0A-21CD-9946-8831-88EA40698A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0996572" y="3737195"/>
                <a:ext cx="621233" cy="679973"/>
              </a:xfrm>
              <a:prstGeom prst="rect">
                <a:avLst/>
              </a:prstGeom>
            </p:spPr>
          </p:pic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2D0CA0A0-218F-6548-893B-D0CB07B45EA8}"/>
                  </a:ext>
                </a:extLst>
              </p:cNvPr>
              <p:cNvSpPr/>
              <p:nvPr/>
            </p:nvSpPr>
            <p:spPr>
              <a:xfrm>
                <a:off x="7705758" y="3570615"/>
                <a:ext cx="59343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12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Nanum Gothic ExtraBold" panose="020D0604000000000000" pitchFamily="34" charset="-127"/>
                    <a:ea typeface="Nanum Gothic ExtraBold" panose="020D0604000000000000" pitchFamily="34" charset="-127"/>
                  </a:rPr>
                  <a:t>Case 2</a:t>
                </a:r>
                <a:endParaRPr kumimoji="1" lang="ko-KR" altLang="en-US" sz="1200" b="1" dirty="0">
                  <a:latin typeface="Nanum Gothic ExtraBold" panose="020D0604000000000000" pitchFamily="34" charset="-127"/>
                  <a:ea typeface="Nanum Gothic ExtraBold" panose="020D0604000000000000" pitchFamily="34" charset="-127"/>
                </a:endParaRP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95134D-0C40-CF4D-9EC1-E58481469E65}"/>
                </a:ext>
              </a:extLst>
            </p:cNvPr>
            <p:cNvSpPr/>
            <p:nvPr/>
          </p:nvSpPr>
          <p:spPr>
            <a:xfrm>
              <a:off x="7406227" y="4879501"/>
              <a:ext cx="4193897" cy="777668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F5334460-7ECA-874D-B0D6-03179E3C2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88682" b="88146"/>
            <a:stretch/>
          </p:blipFill>
          <p:spPr>
            <a:xfrm>
              <a:off x="7223012" y="4603182"/>
              <a:ext cx="460909" cy="429258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F57E5E17-0121-0742-B264-BE8A9C01F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943633" y="4926201"/>
              <a:ext cx="621233" cy="679973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B167F12-4EE2-7E47-8EC7-D26F6FB64179}"/>
                </a:ext>
              </a:extLst>
            </p:cNvPr>
            <p:cNvSpPr/>
            <p:nvPr/>
          </p:nvSpPr>
          <p:spPr>
            <a:xfrm>
              <a:off x="7652819" y="4759621"/>
              <a:ext cx="59343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 ExtraBold" panose="020D0604000000000000" pitchFamily="34" charset="-127"/>
                  <a:ea typeface="Nanum Gothic ExtraBold" panose="020D0604000000000000" pitchFamily="34" charset="-127"/>
                </a:rPr>
                <a:t>Case 3</a:t>
              </a:r>
              <a:endParaRPr kumimoji="1" lang="ko-KR" altLang="en-US" sz="1200" b="1" dirty="0"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4958BD20-0ADC-7148-A42B-DCF157F3BA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88682" b="88146"/>
            <a:stretch/>
          </p:blipFill>
          <p:spPr>
            <a:xfrm>
              <a:off x="7223012" y="2383326"/>
              <a:ext cx="460909" cy="429258"/>
            </a:xfrm>
            <a:prstGeom prst="rect">
              <a:avLst/>
            </a:prstGeom>
          </p:spPr>
        </p:pic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6F669BD-F74B-2746-B963-DFC7F919E5AB}"/>
              </a:ext>
            </a:extLst>
          </p:cNvPr>
          <p:cNvSpPr/>
          <p:nvPr/>
        </p:nvSpPr>
        <p:spPr>
          <a:xfrm>
            <a:off x="-2" y="-1"/>
            <a:ext cx="12192002" cy="324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42F29AEB-C9E2-9141-B662-244EC039818C}"/>
              </a:ext>
            </a:extLst>
          </p:cNvPr>
          <p:cNvSpPr/>
          <p:nvPr/>
        </p:nvSpPr>
        <p:spPr>
          <a:xfrm>
            <a:off x="9461498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46763DB-A3FC-B94D-BEAF-79CB0315D190}"/>
              </a:ext>
            </a:extLst>
          </p:cNvPr>
          <p:cNvSpPr/>
          <p:nvPr/>
        </p:nvSpPr>
        <p:spPr>
          <a:xfrm>
            <a:off x="1077454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DC8C1A29-4AD0-1E49-8A25-82910EA22102}"/>
              </a:ext>
            </a:extLst>
          </p:cNvPr>
          <p:cNvSpPr/>
          <p:nvPr/>
        </p:nvSpPr>
        <p:spPr>
          <a:xfrm>
            <a:off x="1142249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74D2900-2573-8C40-A90C-22967A08319D}"/>
              </a:ext>
            </a:extLst>
          </p:cNvPr>
          <p:cNvSpPr txBox="1"/>
          <p:nvPr/>
        </p:nvSpPr>
        <p:spPr>
          <a:xfrm>
            <a:off x="9157412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주제 선정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017347B-A5CD-5840-A7E9-66F9E1F1373D}"/>
              </a:ext>
            </a:extLst>
          </p:cNvPr>
          <p:cNvSpPr txBox="1"/>
          <p:nvPr/>
        </p:nvSpPr>
        <p:spPr>
          <a:xfrm>
            <a:off x="9815781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문제 정의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E7384B-5B9A-E54F-8C9C-BF844D6B7423}"/>
              </a:ext>
            </a:extLst>
          </p:cNvPr>
          <p:cNvSpPr txBox="1"/>
          <p:nvPr/>
        </p:nvSpPr>
        <p:spPr>
          <a:xfrm>
            <a:off x="11127346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개선 방안</a:t>
            </a: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A253A50-62C1-8247-AA69-AF4F139CE963}"/>
              </a:ext>
            </a:extLst>
          </p:cNvPr>
          <p:cNvSpPr/>
          <p:nvPr/>
        </p:nvSpPr>
        <p:spPr>
          <a:xfrm>
            <a:off x="9471042" y="264503"/>
            <a:ext cx="113720" cy="113720"/>
          </a:xfrm>
          <a:prstGeom prst="ellipse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A94A8CC-60D2-AC40-89DF-6C6211D9FE3A}"/>
              </a:ext>
            </a:extLst>
          </p:cNvPr>
          <p:cNvSpPr txBox="1"/>
          <p:nvPr/>
        </p:nvSpPr>
        <p:spPr>
          <a:xfrm>
            <a:off x="10426228" y="35338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서비스 구현</a:t>
            </a: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CAE2F664-143E-FD48-83B0-1109E8431F98}"/>
              </a:ext>
            </a:extLst>
          </p:cNvPr>
          <p:cNvSpPr/>
          <p:nvPr/>
        </p:nvSpPr>
        <p:spPr>
          <a:xfrm>
            <a:off x="10092844" y="267139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4539B6C-B84C-DD49-9255-5D64EC4A220E}"/>
              </a:ext>
            </a:extLst>
          </p:cNvPr>
          <p:cNvSpPr txBox="1"/>
          <p:nvPr/>
        </p:nvSpPr>
        <p:spPr>
          <a:xfrm>
            <a:off x="383859" y="53090"/>
            <a:ext cx="28440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망고플레이트 리뷰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감성분석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| 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발표자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장보윤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319E64C-1FAC-3E42-B402-DC0992BFD913}"/>
              </a:ext>
            </a:extLst>
          </p:cNvPr>
          <p:cNvGrpSpPr/>
          <p:nvPr/>
        </p:nvGrpSpPr>
        <p:grpSpPr>
          <a:xfrm>
            <a:off x="-4" y="5958000"/>
            <a:ext cx="12192004" cy="900000"/>
            <a:chOff x="-4" y="5958000"/>
            <a:chExt cx="12192004" cy="900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2F36970-53DF-F14F-A6DE-5A519D6EDAA9}"/>
                </a:ext>
              </a:extLst>
            </p:cNvPr>
            <p:cNvSpPr/>
            <p:nvPr/>
          </p:nvSpPr>
          <p:spPr>
            <a:xfrm>
              <a:off x="-2" y="5958000"/>
              <a:ext cx="12192002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noFill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015A95-0505-5846-ADF5-8AFC19938B18}"/>
                </a:ext>
              </a:extLst>
            </p:cNvPr>
            <p:cNvSpPr txBox="1"/>
            <p:nvPr/>
          </p:nvSpPr>
          <p:spPr>
            <a:xfrm>
              <a:off x="-4" y="6113881"/>
              <a:ext cx="121920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사람마다 </a:t>
              </a:r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EE793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상중하</a:t>
              </a:r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기준이 다르다</a:t>
              </a:r>
              <a:r>
                <a:rPr lang="en-US" altLang="ko-KR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.</a:t>
              </a:r>
              <a:endPara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7930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613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>
            <a:extLst>
              <a:ext uri="{FF2B5EF4-FFF2-40B4-BE49-F238E27FC236}">
                <a16:creationId xmlns:a16="http://schemas.microsoft.com/office/drawing/2014/main" id="{25BC4CE7-CB2D-F944-B6E1-3795A1639DD3}"/>
              </a:ext>
            </a:extLst>
          </p:cNvPr>
          <p:cNvGrpSpPr/>
          <p:nvPr/>
        </p:nvGrpSpPr>
        <p:grpSpPr>
          <a:xfrm>
            <a:off x="4492328" y="1950839"/>
            <a:ext cx="5984481" cy="39563891"/>
            <a:chOff x="1304548" y="1855705"/>
            <a:chExt cx="5167462" cy="34162512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634DCD9-A378-104F-90DA-19310A321C64}"/>
                </a:ext>
              </a:extLst>
            </p:cNvPr>
            <p:cNvGrpSpPr/>
            <p:nvPr/>
          </p:nvGrpSpPr>
          <p:grpSpPr>
            <a:xfrm>
              <a:off x="1304548" y="1855705"/>
              <a:ext cx="5167462" cy="34162512"/>
              <a:chOff x="12523538" y="-15953315"/>
              <a:chExt cx="3293159" cy="21771342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1ECA623-39FE-924A-9358-AAA2393BAF9A}"/>
                  </a:ext>
                </a:extLst>
              </p:cNvPr>
              <p:cNvGrpSpPr/>
              <p:nvPr/>
            </p:nvGrpSpPr>
            <p:grpSpPr>
              <a:xfrm>
                <a:off x="12523538" y="-15953315"/>
                <a:ext cx="3293159" cy="18882253"/>
                <a:chOff x="12575860" y="-13510152"/>
                <a:chExt cx="3293159" cy="18882253"/>
              </a:xfrm>
            </p:grpSpPr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2088799A-156D-B74F-9BE1-DF8BA9D9653C}"/>
                    </a:ext>
                  </a:extLst>
                </p:cNvPr>
                <p:cNvGrpSpPr/>
                <p:nvPr/>
              </p:nvGrpSpPr>
              <p:grpSpPr>
                <a:xfrm>
                  <a:off x="12575860" y="-13510152"/>
                  <a:ext cx="3293159" cy="14857870"/>
                  <a:chOff x="1641034" y="-7205263"/>
                  <a:chExt cx="3293159" cy="14857870"/>
                </a:xfrm>
              </p:grpSpPr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F7008F78-7895-5041-B74B-8FEF43BF0BB6}"/>
                      </a:ext>
                    </a:extLst>
                  </p:cNvPr>
                  <p:cNvGrpSpPr/>
                  <p:nvPr/>
                </p:nvGrpSpPr>
                <p:grpSpPr>
                  <a:xfrm>
                    <a:off x="1641034" y="-7205263"/>
                    <a:ext cx="3293159" cy="11904712"/>
                    <a:chOff x="1641034" y="-7205263"/>
                    <a:chExt cx="3293159" cy="11904712"/>
                  </a:xfrm>
                </p:grpSpPr>
                <p:grpSp>
                  <p:nvGrpSpPr>
                    <p:cNvPr id="103" name="그룹 102">
                      <a:extLst>
                        <a:ext uri="{FF2B5EF4-FFF2-40B4-BE49-F238E27FC236}">
                          <a16:creationId xmlns:a16="http://schemas.microsoft.com/office/drawing/2014/main" id="{9F631BE5-DD10-FA40-A713-75A0011522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4025" y="-7205263"/>
                      <a:ext cx="3290168" cy="9522506"/>
                      <a:chOff x="2039403" y="-4179259"/>
                      <a:chExt cx="3290168" cy="9522506"/>
                    </a:xfrm>
                  </p:grpSpPr>
                  <p:grpSp>
                    <p:nvGrpSpPr>
                      <p:cNvPr id="105" name="그룹 104">
                        <a:extLst>
                          <a:ext uri="{FF2B5EF4-FFF2-40B4-BE49-F238E27FC236}">
                            <a16:creationId xmlns:a16="http://schemas.microsoft.com/office/drawing/2014/main" id="{6503C60B-0C1A-F44B-8746-EA138A84297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40398" y="-4179259"/>
                        <a:ext cx="3289173" cy="6800346"/>
                        <a:chOff x="2246046" y="-3037315"/>
                        <a:chExt cx="3289173" cy="6800346"/>
                      </a:xfrm>
                    </p:grpSpPr>
                    <p:pic>
                      <p:nvPicPr>
                        <p:cNvPr id="107" name="그림 106">
                          <a:extLst>
                            <a:ext uri="{FF2B5EF4-FFF2-40B4-BE49-F238E27FC236}">
                              <a16:creationId xmlns:a16="http://schemas.microsoft.com/office/drawing/2014/main" id="{07DF1E73-A32C-D34D-AFD3-BB13AD17647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/>
                        <a:srcRect t="1813"/>
                        <a:stretch/>
                      </p:blipFill>
                      <p:spPr>
                        <a:xfrm>
                          <a:off x="2246046" y="-3037315"/>
                          <a:ext cx="3289173" cy="312248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8" name="그림 107">
                          <a:extLst>
                            <a:ext uri="{FF2B5EF4-FFF2-40B4-BE49-F238E27FC236}">
                              <a16:creationId xmlns:a16="http://schemas.microsoft.com/office/drawing/2014/main" id="{873A348D-204B-B542-8DA7-E1550AD0106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46046" y="53090"/>
                          <a:ext cx="3289173" cy="3709941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106" name="그림 105">
                        <a:extLst>
                          <a:ext uri="{FF2B5EF4-FFF2-40B4-BE49-F238E27FC236}">
                            <a16:creationId xmlns:a16="http://schemas.microsoft.com/office/drawing/2014/main" id="{5A74019D-0989-5F44-8ED0-105DF5710E9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9403" y="2598013"/>
                        <a:ext cx="3290168" cy="2745234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04" name="그림 103">
                      <a:extLst>
                        <a:ext uri="{FF2B5EF4-FFF2-40B4-BE49-F238E27FC236}">
                          <a16:creationId xmlns:a16="http://schemas.microsoft.com/office/drawing/2014/main" id="{283517D2-5934-2848-9557-DAE00A70315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641034" y="2255309"/>
                      <a:ext cx="3293157" cy="24441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2" name="그림 101">
                    <a:extLst>
                      <a:ext uri="{FF2B5EF4-FFF2-40B4-BE49-F238E27FC236}">
                        <a16:creationId xmlns:a16="http://schemas.microsoft.com/office/drawing/2014/main" id="{6DA108D6-BE87-C446-8E59-01777656C1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641035" y="4631739"/>
                    <a:ext cx="3293157" cy="302086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0A37DE1C-C491-B943-9289-DC8903B1FF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b="2206"/>
                <a:stretch/>
              </p:blipFill>
              <p:spPr>
                <a:xfrm>
                  <a:off x="12575860" y="1347718"/>
                  <a:ext cx="3293158" cy="4024383"/>
                </a:xfrm>
                <a:prstGeom prst="rect">
                  <a:avLst/>
                </a:prstGeom>
              </p:spPr>
            </p:pic>
          </p:grpSp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85B10FDB-1E5B-FB47-9787-568D3E7F29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1841"/>
              <a:stretch/>
            </p:blipFill>
            <p:spPr>
              <a:xfrm>
                <a:off x="12523538" y="2928938"/>
                <a:ext cx="3293158" cy="2889089"/>
              </a:xfrm>
              <a:prstGeom prst="rect">
                <a:avLst/>
              </a:prstGeom>
            </p:spPr>
          </p:pic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9541C8F-F205-6B43-8431-5B1E7B223F8E}"/>
                </a:ext>
              </a:extLst>
            </p:cNvPr>
            <p:cNvGrpSpPr/>
            <p:nvPr/>
          </p:nvGrpSpPr>
          <p:grpSpPr>
            <a:xfrm>
              <a:off x="1309547" y="4562119"/>
              <a:ext cx="5161207" cy="2219197"/>
              <a:chOff x="1309547" y="4562119"/>
              <a:chExt cx="5161207" cy="2219197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8ABF866-1E6E-1448-8839-D427AFF555CE}"/>
                  </a:ext>
                </a:extLst>
              </p:cNvPr>
              <p:cNvSpPr/>
              <p:nvPr/>
            </p:nvSpPr>
            <p:spPr>
              <a:xfrm flipV="1">
                <a:off x="1309547" y="4562119"/>
                <a:ext cx="5161207" cy="2219197"/>
              </a:xfrm>
              <a:prstGeom prst="rect">
                <a:avLst/>
              </a:prstGeom>
              <a:solidFill>
                <a:srgbClr val="FF813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noFill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DA0406C3-E52F-9B45-9AB0-147CC5B32AE8}"/>
                  </a:ext>
                </a:extLst>
              </p:cNvPr>
              <p:cNvSpPr/>
              <p:nvPr/>
            </p:nvSpPr>
            <p:spPr>
              <a:xfrm flipV="1">
                <a:off x="3382188" y="4822004"/>
                <a:ext cx="950062" cy="135943"/>
              </a:xfrm>
              <a:prstGeom prst="rect">
                <a:avLst/>
              </a:prstGeom>
              <a:solidFill>
                <a:srgbClr val="FF813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noFill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34D401CD-4365-5C44-A5F1-FD92E88DA8DD}"/>
                </a:ext>
              </a:extLst>
            </p:cNvPr>
            <p:cNvGrpSpPr/>
            <p:nvPr/>
          </p:nvGrpSpPr>
          <p:grpSpPr>
            <a:xfrm>
              <a:off x="1309547" y="23966424"/>
              <a:ext cx="5161207" cy="1280160"/>
              <a:chOff x="1309547" y="23966424"/>
              <a:chExt cx="5161207" cy="1280160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09AACCE3-C8FE-8044-85FA-C5709ED7B183}"/>
                  </a:ext>
                </a:extLst>
              </p:cNvPr>
              <p:cNvSpPr/>
              <p:nvPr/>
            </p:nvSpPr>
            <p:spPr>
              <a:xfrm flipV="1">
                <a:off x="1309547" y="23966424"/>
                <a:ext cx="5161207" cy="1280160"/>
              </a:xfrm>
              <a:prstGeom prst="rect">
                <a:avLst/>
              </a:prstGeom>
              <a:solidFill>
                <a:srgbClr val="FF813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noFill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A6073E09-2D8C-A847-B0CC-533DD20DF3BC}"/>
                  </a:ext>
                </a:extLst>
              </p:cNvPr>
              <p:cNvSpPr/>
              <p:nvPr/>
            </p:nvSpPr>
            <p:spPr>
              <a:xfrm flipV="1">
                <a:off x="2895601" y="24354837"/>
                <a:ext cx="599842" cy="135943"/>
              </a:xfrm>
              <a:prstGeom prst="rect">
                <a:avLst/>
              </a:prstGeom>
              <a:solidFill>
                <a:srgbClr val="FF813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noFill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5D91389-4E9C-894C-8A38-6FD81D8ED286}"/>
                  </a:ext>
                </a:extLst>
              </p:cNvPr>
              <p:cNvSpPr/>
              <p:nvPr/>
            </p:nvSpPr>
            <p:spPr>
              <a:xfrm flipV="1">
                <a:off x="4583289" y="24196993"/>
                <a:ext cx="812799" cy="135943"/>
              </a:xfrm>
              <a:prstGeom prst="rect">
                <a:avLst/>
              </a:prstGeom>
              <a:solidFill>
                <a:srgbClr val="FF8130">
                  <a:alpha val="3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noFill/>
                </a:endParaRPr>
              </a:p>
            </p:txBody>
          </p: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84EC29B-B345-3642-A122-F24348F08D94}"/>
              </a:ext>
            </a:extLst>
          </p:cNvPr>
          <p:cNvGrpSpPr/>
          <p:nvPr/>
        </p:nvGrpSpPr>
        <p:grpSpPr>
          <a:xfrm>
            <a:off x="3269468" y="-1"/>
            <a:ext cx="8436952" cy="6858001"/>
            <a:chOff x="3269468" y="-1"/>
            <a:chExt cx="8436952" cy="6858001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3EDE2E7-E9D7-0848-A296-6331A6917FD0}"/>
                </a:ext>
              </a:extLst>
            </p:cNvPr>
            <p:cNvSpPr/>
            <p:nvPr/>
          </p:nvSpPr>
          <p:spPr>
            <a:xfrm>
              <a:off x="3275384" y="5711843"/>
              <a:ext cx="8431036" cy="11461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708D3045-BD69-7B46-8707-D0D74ED4D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332"/>
            <a:stretch/>
          </p:blipFill>
          <p:spPr>
            <a:xfrm>
              <a:off x="3275384" y="1494203"/>
              <a:ext cx="8431036" cy="475371"/>
            </a:xfrm>
            <a:prstGeom prst="rect">
              <a:avLst/>
            </a:prstGeom>
          </p:spPr>
        </p:pic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4B4F5F94-43D3-3844-818C-53B7B7D5E3F6}"/>
                </a:ext>
              </a:extLst>
            </p:cNvPr>
            <p:cNvSpPr/>
            <p:nvPr/>
          </p:nvSpPr>
          <p:spPr>
            <a:xfrm>
              <a:off x="3269468" y="-1"/>
              <a:ext cx="8431036" cy="1500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E1228798-366E-CA40-8F11-DEAF6594697E}"/>
                </a:ext>
              </a:extLst>
            </p:cNvPr>
            <p:cNvGrpSpPr/>
            <p:nvPr/>
          </p:nvGrpSpPr>
          <p:grpSpPr>
            <a:xfrm>
              <a:off x="9865530" y="1860832"/>
              <a:ext cx="1834974" cy="136558"/>
              <a:chOff x="9865530" y="1860832"/>
              <a:chExt cx="1834974" cy="136558"/>
            </a:xfrm>
          </p:grpSpPr>
          <p:pic>
            <p:nvPicPr>
              <p:cNvPr id="115" name="그림 114">
                <a:extLst>
                  <a:ext uri="{FF2B5EF4-FFF2-40B4-BE49-F238E27FC236}">
                    <a16:creationId xmlns:a16="http://schemas.microsoft.com/office/drawing/2014/main" id="{3F265C48-6CC5-5442-86E3-F998588451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71991" t="73712" r="19024" b="133"/>
              <a:stretch/>
            </p:blipFill>
            <p:spPr>
              <a:xfrm>
                <a:off x="9865530" y="1866056"/>
                <a:ext cx="757518" cy="131334"/>
              </a:xfrm>
              <a:prstGeom prst="rect">
                <a:avLst/>
              </a:prstGeom>
            </p:spPr>
          </p:pic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D20D80C0-E1DE-234B-92D8-FD845D0DB1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71991" t="73712" r="19024" b="133"/>
              <a:stretch/>
            </p:blipFill>
            <p:spPr>
              <a:xfrm>
                <a:off x="10389865" y="1866055"/>
                <a:ext cx="757518" cy="131334"/>
              </a:xfrm>
              <a:prstGeom prst="rect">
                <a:avLst/>
              </a:prstGeom>
            </p:spPr>
          </p:pic>
          <p:pic>
            <p:nvPicPr>
              <p:cNvPr id="117" name="그림 116">
                <a:extLst>
                  <a:ext uri="{FF2B5EF4-FFF2-40B4-BE49-F238E27FC236}">
                    <a16:creationId xmlns:a16="http://schemas.microsoft.com/office/drawing/2014/main" id="{1010F1E7-CEFC-7D47-A033-77F6E72AFC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73476" t="73712" r="19024" b="133"/>
              <a:stretch/>
            </p:blipFill>
            <p:spPr>
              <a:xfrm flipH="1">
                <a:off x="11068199" y="1860832"/>
                <a:ext cx="632305" cy="131334"/>
              </a:xfrm>
              <a:prstGeom prst="rect">
                <a:avLst/>
              </a:prstGeom>
            </p:spPr>
          </p:pic>
        </p:grp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73BEF81-D8EE-914C-9114-30A1134C9277}"/>
                </a:ext>
              </a:extLst>
            </p:cNvPr>
            <p:cNvSpPr/>
            <p:nvPr/>
          </p:nvSpPr>
          <p:spPr>
            <a:xfrm>
              <a:off x="3275384" y="1498934"/>
              <a:ext cx="8431036" cy="4218058"/>
            </a:xfrm>
            <a:prstGeom prst="rect">
              <a:avLst/>
            </a:prstGeom>
            <a:noFill/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792DEC-2094-2744-AF1E-AA976526F072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CE6DD9-8E1E-0748-837D-CE67EAAC0CC5}"/>
              </a:ext>
            </a:extLst>
          </p:cNvPr>
          <p:cNvSpPr txBox="1"/>
          <p:nvPr/>
        </p:nvSpPr>
        <p:spPr>
          <a:xfrm>
            <a:off x="496001" y="516306"/>
            <a:ext cx="902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8130"/>
                </a:solidFill>
                <a:latin typeface="나눔바른고딕" pitchFamily="50" charset="-127"/>
                <a:ea typeface="나눔바른고딕" pitchFamily="50" charset="-127"/>
              </a:rPr>
              <a:t>주제선정</a:t>
            </a:r>
            <a:endParaRPr lang="ko-KR" altLang="en-US" sz="1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813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0C205E-90A2-5E4F-9447-DCB2E10EEF49}"/>
              </a:ext>
            </a:extLst>
          </p:cNvPr>
          <p:cNvSpPr txBox="1"/>
          <p:nvPr/>
        </p:nvSpPr>
        <p:spPr>
          <a:xfrm>
            <a:off x="481392" y="2846216"/>
            <a:ext cx="243914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Case:</a:t>
            </a:r>
          </a:p>
          <a:p>
            <a:endParaRPr kumimoji="1" lang="en-US" altLang="ko-KR" sz="5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불친절한 식당인지 확인하기 위해 </a:t>
            </a:r>
            <a:r>
              <a: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20</a:t>
            </a:r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개의 리뷰를 읽은 후 식당에 가지 않기로 결정했다</a:t>
            </a:r>
            <a:r>
              <a: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8A30953-7833-504D-99A7-E0E1F83F8161}"/>
              </a:ext>
            </a:extLst>
          </p:cNvPr>
          <p:cNvGrpSpPr/>
          <p:nvPr/>
        </p:nvGrpSpPr>
        <p:grpSpPr>
          <a:xfrm>
            <a:off x="-4" y="5958000"/>
            <a:ext cx="12192004" cy="900000"/>
            <a:chOff x="-4" y="5958000"/>
            <a:chExt cx="12192004" cy="9000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5686A4B-C253-094C-B745-281F21D2D1D2}"/>
                </a:ext>
              </a:extLst>
            </p:cNvPr>
            <p:cNvSpPr/>
            <p:nvPr/>
          </p:nvSpPr>
          <p:spPr>
            <a:xfrm>
              <a:off x="-2" y="5958000"/>
              <a:ext cx="12192002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noFill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CC3120-8DD1-0E4C-8ECC-8B3E64EC5E90}"/>
                </a:ext>
              </a:extLst>
            </p:cNvPr>
            <p:cNvSpPr txBox="1"/>
            <p:nvPr/>
          </p:nvSpPr>
          <p:spPr>
            <a:xfrm>
              <a:off x="-4" y="6113881"/>
              <a:ext cx="121920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내 </a:t>
              </a:r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EE793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기준에 부합하는 요인</a:t>
              </a:r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이 언급 될 때까지 리뷰를 읽어봐야 한다</a:t>
              </a:r>
              <a:r>
                <a:rPr lang="en-US" altLang="ko-KR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.</a:t>
              </a:r>
              <a:endPara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7930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118" name="그림 117">
            <a:extLst>
              <a:ext uri="{FF2B5EF4-FFF2-40B4-BE49-F238E27FC236}">
                <a16:creationId xmlns:a16="http://schemas.microsoft.com/office/drawing/2014/main" id="{DD8285F3-DD12-054F-AFBA-4F485C0D57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7140" y="2184989"/>
            <a:ext cx="571027" cy="387029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4F2C897B-B0B7-B746-B336-7309A9DD3D6F}"/>
              </a:ext>
            </a:extLst>
          </p:cNvPr>
          <p:cNvSpPr txBox="1"/>
          <p:nvPr/>
        </p:nvSpPr>
        <p:spPr>
          <a:xfrm>
            <a:off x="455264" y="2143122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00</a:t>
            </a:r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식당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476EAB-3102-2E4E-A3E4-133B6021E0AE}"/>
              </a:ext>
            </a:extLst>
          </p:cNvPr>
          <p:cNvSpPr txBox="1"/>
          <p:nvPr/>
        </p:nvSpPr>
        <p:spPr>
          <a:xfrm>
            <a:off x="499498" y="774437"/>
            <a:ext cx="5121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망고플레이트는 이렇게 보여줘요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51921D6-B271-D946-B1D3-04FEF149D7A4}"/>
              </a:ext>
            </a:extLst>
          </p:cNvPr>
          <p:cNvSpPr/>
          <p:nvPr/>
        </p:nvSpPr>
        <p:spPr>
          <a:xfrm>
            <a:off x="-2" y="-1"/>
            <a:ext cx="12192002" cy="324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B02BA19C-6D89-2E4E-9D84-427020715C69}"/>
              </a:ext>
            </a:extLst>
          </p:cNvPr>
          <p:cNvSpPr/>
          <p:nvPr/>
        </p:nvSpPr>
        <p:spPr>
          <a:xfrm>
            <a:off x="9461498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EF91A06-34C8-C64E-B8AF-DE2A47BEA014}"/>
              </a:ext>
            </a:extLst>
          </p:cNvPr>
          <p:cNvSpPr/>
          <p:nvPr/>
        </p:nvSpPr>
        <p:spPr>
          <a:xfrm>
            <a:off x="1077454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FD334F1-780D-3E4D-94CF-DA2415B6DDD2}"/>
              </a:ext>
            </a:extLst>
          </p:cNvPr>
          <p:cNvSpPr/>
          <p:nvPr/>
        </p:nvSpPr>
        <p:spPr>
          <a:xfrm>
            <a:off x="1142249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BA94B4-7320-BB45-940D-30FB3E6920E2}"/>
              </a:ext>
            </a:extLst>
          </p:cNvPr>
          <p:cNvSpPr txBox="1"/>
          <p:nvPr/>
        </p:nvSpPr>
        <p:spPr>
          <a:xfrm>
            <a:off x="9157412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주제 선정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E11E08-F3B9-CB4A-B4AA-C72B5A28C7FD}"/>
              </a:ext>
            </a:extLst>
          </p:cNvPr>
          <p:cNvSpPr txBox="1"/>
          <p:nvPr/>
        </p:nvSpPr>
        <p:spPr>
          <a:xfrm>
            <a:off x="9815781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문제 정의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F4059E8-6755-D145-A06D-CD81BEC3EC1E}"/>
              </a:ext>
            </a:extLst>
          </p:cNvPr>
          <p:cNvSpPr txBox="1"/>
          <p:nvPr/>
        </p:nvSpPr>
        <p:spPr>
          <a:xfrm>
            <a:off x="11127346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개선 방안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D890204-235E-6240-9F1A-356260EDE91C}"/>
              </a:ext>
            </a:extLst>
          </p:cNvPr>
          <p:cNvSpPr/>
          <p:nvPr/>
        </p:nvSpPr>
        <p:spPr>
          <a:xfrm>
            <a:off x="9471042" y="264503"/>
            <a:ext cx="113720" cy="113720"/>
          </a:xfrm>
          <a:prstGeom prst="ellipse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96F7B4F-6BED-CA4D-8E95-0EBA7797064E}"/>
              </a:ext>
            </a:extLst>
          </p:cNvPr>
          <p:cNvSpPr txBox="1"/>
          <p:nvPr/>
        </p:nvSpPr>
        <p:spPr>
          <a:xfrm>
            <a:off x="10426228" y="35338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서비스 구현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D3EEFDE-81CF-1647-B644-EE6A6759940B}"/>
              </a:ext>
            </a:extLst>
          </p:cNvPr>
          <p:cNvSpPr/>
          <p:nvPr/>
        </p:nvSpPr>
        <p:spPr>
          <a:xfrm>
            <a:off x="10092844" y="267139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DF2CA8-DFEC-9A48-A881-436A51A129E1}"/>
              </a:ext>
            </a:extLst>
          </p:cNvPr>
          <p:cNvSpPr txBox="1"/>
          <p:nvPr/>
        </p:nvSpPr>
        <p:spPr>
          <a:xfrm>
            <a:off x="383859" y="53090"/>
            <a:ext cx="28440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망고플레이트 리뷰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감성분석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| 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발표자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장보윤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82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0599 -5.3118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26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581C19A-DFA0-F146-A9F7-FD8A562B34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20000" contrast="40000"/>
          </a:blip>
          <a:srcRect b="101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26E9C6C-D0C2-CF4D-A73A-94517C395534}"/>
              </a:ext>
            </a:extLst>
          </p:cNvPr>
          <p:cNvSpPr/>
          <p:nvPr/>
        </p:nvSpPr>
        <p:spPr>
          <a:xfrm>
            <a:off x="0" y="0"/>
            <a:ext cx="12192002" cy="6861166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9E14C0-1DD2-1C46-A5F7-C77F0E90F59B}"/>
              </a:ext>
            </a:extLst>
          </p:cNvPr>
          <p:cNvSpPr txBox="1"/>
          <p:nvPr/>
        </p:nvSpPr>
        <p:spPr>
          <a:xfrm>
            <a:off x="2373684" y="2674947"/>
            <a:ext cx="7444667" cy="1502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서비스</a:t>
            </a:r>
            <a:r>
              <a:rPr lang="en-US" altLang="ko-KR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32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가성비</a:t>
            </a:r>
            <a:r>
              <a:rPr lang="en-US" altLang="ko-KR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32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웨이팅</a:t>
            </a:r>
            <a:r>
              <a: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정보를 제공해서</a:t>
            </a:r>
            <a:endParaRPr lang="en-US" altLang="ko-KR" sz="32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식당을 판단할 수 있는 다양한 기준을 제시</a:t>
            </a:r>
            <a:endParaRPr lang="en-US" altLang="ko-KR" sz="32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E2CF40-56BB-B84C-9C6A-501B8DA7589B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BBBC0-249F-FE4D-87B9-9382FF22D794}"/>
              </a:ext>
            </a:extLst>
          </p:cNvPr>
          <p:cNvSpPr txBox="1"/>
          <p:nvPr/>
        </p:nvSpPr>
        <p:spPr>
          <a:xfrm>
            <a:off x="499498" y="774437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프로젝트 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82A1A-B537-4E4C-8863-6719A1CE9257}"/>
              </a:ext>
            </a:extLst>
          </p:cNvPr>
          <p:cNvSpPr txBox="1"/>
          <p:nvPr/>
        </p:nvSpPr>
        <p:spPr>
          <a:xfrm>
            <a:off x="496001" y="516306"/>
            <a:ext cx="902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8130"/>
                </a:solidFill>
                <a:latin typeface="나눔바른고딕" pitchFamily="50" charset="-127"/>
                <a:ea typeface="나눔바른고딕" pitchFamily="50" charset="-127"/>
              </a:rPr>
              <a:t>주제선정</a:t>
            </a:r>
            <a:endParaRPr lang="ko-KR" altLang="en-US" sz="1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813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189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78A9C71-588A-894B-8016-EEF1570B3C9D}"/>
              </a:ext>
            </a:extLst>
          </p:cNvPr>
          <p:cNvSpPr/>
          <p:nvPr/>
        </p:nvSpPr>
        <p:spPr>
          <a:xfrm>
            <a:off x="469203" y="1486474"/>
            <a:ext cx="477922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792DEC-2094-2744-AF1E-AA976526F072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A599B2-275A-A243-B48A-2E8B7CC1853C}"/>
              </a:ext>
            </a:extLst>
          </p:cNvPr>
          <p:cNvSpPr txBox="1"/>
          <p:nvPr/>
        </p:nvSpPr>
        <p:spPr>
          <a:xfrm>
            <a:off x="499498" y="774437"/>
            <a:ext cx="1976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수행할 과제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CE6DD9-8E1E-0748-837D-CE67EAAC0CC5}"/>
              </a:ext>
            </a:extLst>
          </p:cNvPr>
          <p:cNvSpPr txBox="1"/>
          <p:nvPr/>
        </p:nvSpPr>
        <p:spPr>
          <a:xfrm>
            <a:off x="572946" y="516306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8130"/>
                </a:solidFill>
                <a:latin typeface="나눔바른고딕" pitchFamily="50" charset="-127"/>
                <a:ea typeface="나눔바른고딕" pitchFamily="50" charset="-127"/>
              </a:rPr>
              <a:t>문제정의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8CBD3A2-A443-A649-BF92-074ECF458C1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9534" y="2161613"/>
            <a:ext cx="2370443" cy="101187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DB9118C-847E-4243-A652-6221D3BDEA7F}"/>
              </a:ext>
            </a:extLst>
          </p:cNvPr>
          <p:cNvGrpSpPr/>
          <p:nvPr/>
        </p:nvGrpSpPr>
        <p:grpSpPr>
          <a:xfrm>
            <a:off x="9462294" y="2302212"/>
            <a:ext cx="2172407" cy="3174754"/>
            <a:chOff x="8208907" y="2065051"/>
            <a:chExt cx="2331257" cy="3406897"/>
          </a:xfrm>
        </p:grpSpPr>
        <p:pic>
          <p:nvPicPr>
            <p:cNvPr id="1025" name="그림 3" descr="ë¤ì´ëì½ë ë¦¬ë·° ìì±ì ëí ì´ë¯¸ì§ ê²ìê²°ê³¼">
              <a:extLst>
                <a:ext uri="{FF2B5EF4-FFF2-40B4-BE49-F238E27FC236}">
                  <a16:creationId xmlns:a16="http://schemas.microsoft.com/office/drawing/2014/main" id="{8289FF03-FC0D-4743-BF22-F5ABD09750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r:link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1" t="17485" r="25615" b="70833"/>
            <a:stretch>
              <a:fillRect/>
            </a:stretch>
          </p:blipFill>
          <p:spPr bwMode="auto">
            <a:xfrm>
              <a:off x="8208907" y="2065051"/>
              <a:ext cx="2331257" cy="80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그림 5" descr="ë¤ì´ëì½ë ë¦¬ë·° ìì±ì ëí ì´ë¯¸ì§ ê²ìê²°ê³¼">
              <a:extLst>
                <a:ext uri="{FF2B5EF4-FFF2-40B4-BE49-F238E27FC236}">
                  <a16:creationId xmlns:a16="http://schemas.microsoft.com/office/drawing/2014/main" id="{0DAF48D6-F083-B546-8424-AB5F33C7C8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r:link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1" t="53490" r="25615" b="21889"/>
            <a:stretch>
              <a:fillRect/>
            </a:stretch>
          </p:blipFill>
          <p:spPr bwMode="auto">
            <a:xfrm>
              <a:off x="8208907" y="3775900"/>
              <a:ext cx="2325509" cy="1696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그림 3" descr="ë¤ì´ëì½ë ë¦¬ë·° ìì±ì ëí ì´ë¯¸ì§ ê²ìê²°ê³¼">
              <a:extLst>
                <a:ext uri="{FF2B5EF4-FFF2-40B4-BE49-F238E27FC236}">
                  <a16:creationId xmlns:a16="http://schemas.microsoft.com/office/drawing/2014/main" id="{2FA2B069-5C9B-4B47-BBBA-BF3202A83B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r:link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1" t="37273" r="25615" b="48061"/>
            <a:stretch>
              <a:fillRect/>
            </a:stretch>
          </p:blipFill>
          <p:spPr bwMode="auto">
            <a:xfrm>
              <a:off x="8208907" y="2766572"/>
              <a:ext cx="2331257" cy="1009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BBCC088-47FA-C14D-B5C4-40F8C99C8095}"/>
              </a:ext>
            </a:extLst>
          </p:cNvPr>
          <p:cNvGrpSpPr/>
          <p:nvPr/>
        </p:nvGrpSpPr>
        <p:grpSpPr>
          <a:xfrm>
            <a:off x="3197377" y="-1893706"/>
            <a:ext cx="1444199" cy="1452346"/>
            <a:chOff x="4406604" y="2702827"/>
            <a:chExt cx="1444199" cy="145234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F111469-15DB-4D4E-ABF3-334518808407}"/>
                </a:ext>
              </a:extLst>
            </p:cNvPr>
            <p:cNvSpPr/>
            <p:nvPr/>
          </p:nvSpPr>
          <p:spPr>
            <a:xfrm>
              <a:off x="4406604" y="2702827"/>
              <a:ext cx="1444198" cy="725114"/>
            </a:xfrm>
            <a:custGeom>
              <a:avLst/>
              <a:gdLst>
                <a:gd name="connsiteX0" fmla="*/ 0 w 1444198"/>
                <a:gd name="connsiteY0" fmla="*/ 722099 h 1444198"/>
                <a:gd name="connsiteX1" fmla="*/ 722099 w 1444198"/>
                <a:gd name="connsiteY1" fmla="*/ 0 h 1444198"/>
                <a:gd name="connsiteX2" fmla="*/ 1444198 w 1444198"/>
                <a:gd name="connsiteY2" fmla="*/ 722099 h 1444198"/>
                <a:gd name="connsiteX3" fmla="*/ 722099 w 1444198"/>
                <a:gd name="connsiteY3" fmla="*/ 1444198 h 1444198"/>
                <a:gd name="connsiteX4" fmla="*/ 0 w 1444198"/>
                <a:gd name="connsiteY4" fmla="*/ 722099 h 1444198"/>
                <a:gd name="connsiteX0" fmla="*/ 0 w 1444198"/>
                <a:gd name="connsiteY0" fmla="*/ 722099 h 1444198"/>
                <a:gd name="connsiteX1" fmla="*/ 722099 w 1444198"/>
                <a:gd name="connsiteY1" fmla="*/ 0 h 1444198"/>
                <a:gd name="connsiteX2" fmla="*/ 1444198 w 1444198"/>
                <a:gd name="connsiteY2" fmla="*/ 722099 h 1444198"/>
                <a:gd name="connsiteX3" fmla="*/ 722099 w 1444198"/>
                <a:gd name="connsiteY3" fmla="*/ 1444198 h 1444198"/>
                <a:gd name="connsiteX4" fmla="*/ 0 w 1444198"/>
                <a:gd name="connsiteY4" fmla="*/ 722099 h 1444198"/>
                <a:gd name="connsiteX0" fmla="*/ 0 w 1444198"/>
                <a:gd name="connsiteY0" fmla="*/ 722099 h 1444198"/>
                <a:gd name="connsiteX1" fmla="*/ 722099 w 1444198"/>
                <a:gd name="connsiteY1" fmla="*/ 0 h 1444198"/>
                <a:gd name="connsiteX2" fmla="*/ 1444198 w 1444198"/>
                <a:gd name="connsiteY2" fmla="*/ 722099 h 1444198"/>
                <a:gd name="connsiteX3" fmla="*/ 722099 w 1444198"/>
                <a:gd name="connsiteY3" fmla="*/ 1444198 h 1444198"/>
                <a:gd name="connsiteX4" fmla="*/ 0 w 1444198"/>
                <a:gd name="connsiteY4" fmla="*/ 722099 h 1444198"/>
                <a:gd name="connsiteX0" fmla="*/ 0 w 1444198"/>
                <a:gd name="connsiteY0" fmla="*/ 722099 h 726613"/>
                <a:gd name="connsiteX1" fmla="*/ 722099 w 1444198"/>
                <a:gd name="connsiteY1" fmla="*/ 0 h 726613"/>
                <a:gd name="connsiteX2" fmla="*/ 1444198 w 1444198"/>
                <a:gd name="connsiteY2" fmla="*/ 722099 h 726613"/>
                <a:gd name="connsiteX3" fmla="*/ 678091 w 1444198"/>
                <a:gd name="connsiteY3" fmla="*/ 725391 h 726613"/>
                <a:gd name="connsiteX4" fmla="*/ 0 w 1444198"/>
                <a:gd name="connsiteY4" fmla="*/ 722099 h 726613"/>
                <a:gd name="connsiteX0" fmla="*/ 0 w 1444198"/>
                <a:gd name="connsiteY0" fmla="*/ 722099 h 723901"/>
                <a:gd name="connsiteX1" fmla="*/ 722099 w 1444198"/>
                <a:gd name="connsiteY1" fmla="*/ 0 h 723901"/>
                <a:gd name="connsiteX2" fmla="*/ 1444198 w 1444198"/>
                <a:gd name="connsiteY2" fmla="*/ 722099 h 723901"/>
                <a:gd name="connsiteX3" fmla="*/ 668312 w 1444198"/>
                <a:gd name="connsiteY3" fmla="*/ 710722 h 723901"/>
                <a:gd name="connsiteX4" fmla="*/ 0 w 1444198"/>
                <a:gd name="connsiteY4" fmla="*/ 722099 h 723901"/>
                <a:gd name="connsiteX0" fmla="*/ 0 w 1444198"/>
                <a:gd name="connsiteY0" fmla="*/ 722099 h 726613"/>
                <a:gd name="connsiteX1" fmla="*/ 722099 w 1444198"/>
                <a:gd name="connsiteY1" fmla="*/ 0 h 726613"/>
                <a:gd name="connsiteX2" fmla="*/ 1444198 w 1444198"/>
                <a:gd name="connsiteY2" fmla="*/ 722099 h 726613"/>
                <a:gd name="connsiteX3" fmla="*/ 668312 w 1444198"/>
                <a:gd name="connsiteY3" fmla="*/ 725391 h 726613"/>
                <a:gd name="connsiteX4" fmla="*/ 0 w 1444198"/>
                <a:gd name="connsiteY4" fmla="*/ 722099 h 726613"/>
                <a:gd name="connsiteX0" fmla="*/ 0 w 1444198"/>
                <a:gd name="connsiteY0" fmla="*/ 722099 h 798738"/>
                <a:gd name="connsiteX1" fmla="*/ 722099 w 1444198"/>
                <a:gd name="connsiteY1" fmla="*/ 0 h 798738"/>
                <a:gd name="connsiteX2" fmla="*/ 1444198 w 1444198"/>
                <a:gd name="connsiteY2" fmla="*/ 722099 h 798738"/>
                <a:gd name="connsiteX3" fmla="*/ 668312 w 1444198"/>
                <a:gd name="connsiteY3" fmla="*/ 798738 h 798738"/>
                <a:gd name="connsiteX4" fmla="*/ 0 w 1444198"/>
                <a:gd name="connsiteY4" fmla="*/ 722099 h 798738"/>
                <a:gd name="connsiteX0" fmla="*/ 0 w 1444198"/>
                <a:gd name="connsiteY0" fmla="*/ 722099 h 725114"/>
                <a:gd name="connsiteX1" fmla="*/ 722099 w 1444198"/>
                <a:gd name="connsiteY1" fmla="*/ 0 h 725114"/>
                <a:gd name="connsiteX2" fmla="*/ 1444198 w 1444198"/>
                <a:gd name="connsiteY2" fmla="*/ 722099 h 725114"/>
                <a:gd name="connsiteX3" fmla="*/ 653642 w 1444198"/>
                <a:gd name="connsiteY3" fmla="*/ 720501 h 725114"/>
                <a:gd name="connsiteX4" fmla="*/ 0 w 1444198"/>
                <a:gd name="connsiteY4" fmla="*/ 722099 h 7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4198" h="725114">
                  <a:moveTo>
                    <a:pt x="0" y="722099"/>
                  </a:moveTo>
                  <a:cubicBezTo>
                    <a:pt x="0" y="323295"/>
                    <a:pt x="323295" y="0"/>
                    <a:pt x="722099" y="0"/>
                  </a:cubicBezTo>
                  <a:cubicBezTo>
                    <a:pt x="1120903" y="0"/>
                    <a:pt x="1444198" y="323295"/>
                    <a:pt x="1444198" y="722099"/>
                  </a:cubicBezTo>
                  <a:cubicBezTo>
                    <a:pt x="1444198" y="729716"/>
                    <a:pt x="1052446" y="720501"/>
                    <a:pt x="653642" y="720501"/>
                  </a:cubicBezTo>
                  <a:lnTo>
                    <a:pt x="0" y="722099"/>
                  </a:lnTo>
                  <a:close/>
                </a:path>
              </a:pathLst>
            </a:custGeom>
            <a:solidFill>
              <a:srgbClr val="FF813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6" name="타원 5">
              <a:extLst>
                <a:ext uri="{FF2B5EF4-FFF2-40B4-BE49-F238E27FC236}">
                  <a16:creationId xmlns:a16="http://schemas.microsoft.com/office/drawing/2014/main" id="{B4DD3364-FCEA-4642-B4A3-53DBA5E2A46C}"/>
                </a:ext>
              </a:extLst>
            </p:cNvPr>
            <p:cNvSpPr/>
            <p:nvPr/>
          </p:nvSpPr>
          <p:spPr>
            <a:xfrm rot="10800000">
              <a:off x="4406605" y="3430059"/>
              <a:ext cx="1444198" cy="725114"/>
            </a:xfrm>
            <a:custGeom>
              <a:avLst/>
              <a:gdLst>
                <a:gd name="connsiteX0" fmla="*/ 0 w 1444198"/>
                <a:gd name="connsiteY0" fmla="*/ 722099 h 1444198"/>
                <a:gd name="connsiteX1" fmla="*/ 722099 w 1444198"/>
                <a:gd name="connsiteY1" fmla="*/ 0 h 1444198"/>
                <a:gd name="connsiteX2" fmla="*/ 1444198 w 1444198"/>
                <a:gd name="connsiteY2" fmla="*/ 722099 h 1444198"/>
                <a:gd name="connsiteX3" fmla="*/ 722099 w 1444198"/>
                <a:gd name="connsiteY3" fmla="*/ 1444198 h 1444198"/>
                <a:gd name="connsiteX4" fmla="*/ 0 w 1444198"/>
                <a:gd name="connsiteY4" fmla="*/ 722099 h 1444198"/>
                <a:gd name="connsiteX0" fmla="*/ 0 w 1444198"/>
                <a:gd name="connsiteY0" fmla="*/ 722099 h 1444198"/>
                <a:gd name="connsiteX1" fmla="*/ 722099 w 1444198"/>
                <a:gd name="connsiteY1" fmla="*/ 0 h 1444198"/>
                <a:gd name="connsiteX2" fmla="*/ 1444198 w 1444198"/>
                <a:gd name="connsiteY2" fmla="*/ 722099 h 1444198"/>
                <a:gd name="connsiteX3" fmla="*/ 722099 w 1444198"/>
                <a:gd name="connsiteY3" fmla="*/ 1444198 h 1444198"/>
                <a:gd name="connsiteX4" fmla="*/ 0 w 1444198"/>
                <a:gd name="connsiteY4" fmla="*/ 722099 h 1444198"/>
                <a:gd name="connsiteX0" fmla="*/ 0 w 1444198"/>
                <a:gd name="connsiteY0" fmla="*/ 722099 h 1444198"/>
                <a:gd name="connsiteX1" fmla="*/ 722099 w 1444198"/>
                <a:gd name="connsiteY1" fmla="*/ 0 h 1444198"/>
                <a:gd name="connsiteX2" fmla="*/ 1444198 w 1444198"/>
                <a:gd name="connsiteY2" fmla="*/ 722099 h 1444198"/>
                <a:gd name="connsiteX3" fmla="*/ 722099 w 1444198"/>
                <a:gd name="connsiteY3" fmla="*/ 1444198 h 1444198"/>
                <a:gd name="connsiteX4" fmla="*/ 0 w 1444198"/>
                <a:gd name="connsiteY4" fmla="*/ 722099 h 1444198"/>
                <a:gd name="connsiteX0" fmla="*/ 0 w 1444198"/>
                <a:gd name="connsiteY0" fmla="*/ 722099 h 726613"/>
                <a:gd name="connsiteX1" fmla="*/ 722099 w 1444198"/>
                <a:gd name="connsiteY1" fmla="*/ 0 h 726613"/>
                <a:gd name="connsiteX2" fmla="*/ 1444198 w 1444198"/>
                <a:gd name="connsiteY2" fmla="*/ 722099 h 726613"/>
                <a:gd name="connsiteX3" fmla="*/ 678091 w 1444198"/>
                <a:gd name="connsiteY3" fmla="*/ 725391 h 726613"/>
                <a:gd name="connsiteX4" fmla="*/ 0 w 1444198"/>
                <a:gd name="connsiteY4" fmla="*/ 722099 h 726613"/>
                <a:gd name="connsiteX0" fmla="*/ 0 w 1444198"/>
                <a:gd name="connsiteY0" fmla="*/ 722099 h 723901"/>
                <a:gd name="connsiteX1" fmla="*/ 722099 w 1444198"/>
                <a:gd name="connsiteY1" fmla="*/ 0 h 723901"/>
                <a:gd name="connsiteX2" fmla="*/ 1444198 w 1444198"/>
                <a:gd name="connsiteY2" fmla="*/ 722099 h 723901"/>
                <a:gd name="connsiteX3" fmla="*/ 668312 w 1444198"/>
                <a:gd name="connsiteY3" fmla="*/ 710722 h 723901"/>
                <a:gd name="connsiteX4" fmla="*/ 0 w 1444198"/>
                <a:gd name="connsiteY4" fmla="*/ 722099 h 723901"/>
                <a:gd name="connsiteX0" fmla="*/ 0 w 1444198"/>
                <a:gd name="connsiteY0" fmla="*/ 722099 h 726613"/>
                <a:gd name="connsiteX1" fmla="*/ 722099 w 1444198"/>
                <a:gd name="connsiteY1" fmla="*/ 0 h 726613"/>
                <a:gd name="connsiteX2" fmla="*/ 1444198 w 1444198"/>
                <a:gd name="connsiteY2" fmla="*/ 722099 h 726613"/>
                <a:gd name="connsiteX3" fmla="*/ 668312 w 1444198"/>
                <a:gd name="connsiteY3" fmla="*/ 725391 h 726613"/>
                <a:gd name="connsiteX4" fmla="*/ 0 w 1444198"/>
                <a:gd name="connsiteY4" fmla="*/ 722099 h 726613"/>
                <a:gd name="connsiteX0" fmla="*/ 0 w 1444198"/>
                <a:gd name="connsiteY0" fmla="*/ 722099 h 798738"/>
                <a:gd name="connsiteX1" fmla="*/ 722099 w 1444198"/>
                <a:gd name="connsiteY1" fmla="*/ 0 h 798738"/>
                <a:gd name="connsiteX2" fmla="*/ 1444198 w 1444198"/>
                <a:gd name="connsiteY2" fmla="*/ 722099 h 798738"/>
                <a:gd name="connsiteX3" fmla="*/ 668312 w 1444198"/>
                <a:gd name="connsiteY3" fmla="*/ 798738 h 798738"/>
                <a:gd name="connsiteX4" fmla="*/ 0 w 1444198"/>
                <a:gd name="connsiteY4" fmla="*/ 722099 h 798738"/>
                <a:gd name="connsiteX0" fmla="*/ 0 w 1444198"/>
                <a:gd name="connsiteY0" fmla="*/ 722099 h 725114"/>
                <a:gd name="connsiteX1" fmla="*/ 722099 w 1444198"/>
                <a:gd name="connsiteY1" fmla="*/ 0 h 725114"/>
                <a:gd name="connsiteX2" fmla="*/ 1444198 w 1444198"/>
                <a:gd name="connsiteY2" fmla="*/ 722099 h 725114"/>
                <a:gd name="connsiteX3" fmla="*/ 653642 w 1444198"/>
                <a:gd name="connsiteY3" fmla="*/ 720501 h 725114"/>
                <a:gd name="connsiteX4" fmla="*/ 0 w 1444198"/>
                <a:gd name="connsiteY4" fmla="*/ 722099 h 7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4198" h="725114">
                  <a:moveTo>
                    <a:pt x="0" y="722099"/>
                  </a:moveTo>
                  <a:cubicBezTo>
                    <a:pt x="0" y="323295"/>
                    <a:pt x="323295" y="0"/>
                    <a:pt x="722099" y="0"/>
                  </a:cubicBezTo>
                  <a:cubicBezTo>
                    <a:pt x="1120903" y="0"/>
                    <a:pt x="1444198" y="323295"/>
                    <a:pt x="1444198" y="722099"/>
                  </a:cubicBezTo>
                  <a:cubicBezTo>
                    <a:pt x="1444198" y="729716"/>
                    <a:pt x="1052446" y="720501"/>
                    <a:pt x="653642" y="720501"/>
                  </a:cubicBezTo>
                  <a:lnTo>
                    <a:pt x="0" y="722099"/>
                  </a:lnTo>
                  <a:close/>
                </a:path>
              </a:pathLst>
            </a:custGeom>
            <a:solidFill>
              <a:srgbClr val="FF813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E21E6A-5504-0D44-94C5-12CE51288E2A}"/>
                </a:ext>
              </a:extLst>
            </p:cNvPr>
            <p:cNvSpPr txBox="1"/>
            <p:nvPr/>
          </p:nvSpPr>
          <p:spPr>
            <a:xfrm>
              <a:off x="4593611" y="2860207"/>
              <a:ext cx="10759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요구하는</a:t>
              </a:r>
              <a:endPara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algn="ctr"/>
              <a:r>
                <a:rPr kumimoji="1"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정보가 </a:t>
              </a:r>
              <a:r>
                <a:rPr kumimoji="1"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적다</a:t>
              </a:r>
              <a:endParaRPr kumimoji="1"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B0F5A1F-13F1-E94E-A3E0-6F3E3E123452}"/>
                </a:ext>
              </a:extLst>
            </p:cNvPr>
            <p:cNvSpPr txBox="1"/>
            <p:nvPr/>
          </p:nvSpPr>
          <p:spPr>
            <a:xfrm>
              <a:off x="4786771" y="3506622"/>
              <a:ext cx="6896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리뷰가</a:t>
              </a:r>
              <a:endPara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algn="ctr"/>
              <a:r>
                <a:rPr kumimoji="1"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많다</a:t>
              </a:r>
              <a:endParaRPr kumimoji="1"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4086D63-F1AC-2941-8D3C-59336B209EFC}"/>
              </a:ext>
            </a:extLst>
          </p:cNvPr>
          <p:cNvGrpSpPr/>
          <p:nvPr/>
        </p:nvGrpSpPr>
        <p:grpSpPr>
          <a:xfrm>
            <a:off x="6389529" y="-1893706"/>
            <a:ext cx="1444199" cy="1452346"/>
            <a:chOff x="6341197" y="2702827"/>
            <a:chExt cx="1444199" cy="1452346"/>
          </a:xfrm>
        </p:grpSpPr>
        <p:sp>
          <p:nvSpPr>
            <p:cNvPr id="77" name="타원 5">
              <a:extLst>
                <a:ext uri="{FF2B5EF4-FFF2-40B4-BE49-F238E27FC236}">
                  <a16:creationId xmlns:a16="http://schemas.microsoft.com/office/drawing/2014/main" id="{040127C0-D37F-BB4B-A142-F312999F3645}"/>
                </a:ext>
              </a:extLst>
            </p:cNvPr>
            <p:cNvSpPr/>
            <p:nvPr/>
          </p:nvSpPr>
          <p:spPr>
            <a:xfrm>
              <a:off x="6341197" y="2702827"/>
              <a:ext cx="1444198" cy="725114"/>
            </a:xfrm>
            <a:custGeom>
              <a:avLst/>
              <a:gdLst>
                <a:gd name="connsiteX0" fmla="*/ 0 w 1444198"/>
                <a:gd name="connsiteY0" fmla="*/ 722099 h 1444198"/>
                <a:gd name="connsiteX1" fmla="*/ 722099 w 1444198"/>
                <a:gd name="connsiteY1" fmla="*/ 0 h 1444198"/>
                <a:gd name="connsiteX2" fmla="*/ 1444198 w 1444198"/>
                <a:gd name="connsiteY2" fmla="*/ 722099 h 1444198"/>
                <a:gd name="connsiteX3" fmla="*/ 722099 w 1444198"/>
                <a:gd name="connsiteY3" fmla="*/ 1444198 h 1444198"/>
                <a:gd name="connsiteX4" fmla="*/ 0 w 1444198"/>
                <a:gd name="connsiteY4" fmla="*/ 722099 h 1444198"/>
                <a:gd name="connsiteX0" fmla="*/ 0 w 1444198"/>
                <a:gd name="connsiteY0" fmla="*/ 722099 h 1444198"/>
                <a:gd name="connsiteX1" fmla="*/ 722099 w 1444198"/>
                <a:gd name="connsiteY1" fmla="*/ 0 h 1444198"/>
                <a:gd name="connsiteX2" fmla="*/ 1444198 w 1444198"/>
                <a:gd name="connsiteY2" fmla="*/ 722099 h 1444198"/>
                <a:gd name="connsiteX3" fmla="*/ 722099 w 1444198"/>
                <a:gd name="connsiteY3" fmla="*/ 1444198 h 1444198"/>
                <a:gd name="connsiteX4" fmla="*/ 0 w 1444198"/>
                <a:gd name="connsiteY4" fmla="*/ 722099 h 1444198"/>
                <a:gd name="connsiteX0" fmla="*/ 0 w 1444198"/>
                <a:gd name="connsiteY0" fmla="*/ 722099 h 1444198"/>
                <a:gd name="connsiteX1" fmla="*/ 722099 w 1444198"/>
                <a:gd name="connsiteY1" fmla="*/ 0 h 1444198"/>
                <a:gd name="connsiteX2" fmla="*/ 1444198 w 1444198"/>
                <a:gd name="connsiteY2" fmla="*/ 722099 h 1444198"/>
                <a:gd name="connsiteX3" fmla="*/ 722099 w 1444198"/>
                <a:gd name="connsiteY3" fmla="*/ 1444198 h 1444198"/>
                <a:gd name="connsiteX4" fmla="*/ 0 w 1444198"/>
                <a:gd name="connsiteY4" fmla="*/ 722099 h 1444198"/>
                <a:gd name="connsiteX0" fmla="*/ 0 w 1444198"/>
                <a:gd name="connsiteY0" fmla="*/ 722099 h 726613"/>
                <a:gd name="connsiteX1" fmla="*/ 722099 w 1444198"/>
                <a:gd name="connsiteY1" fmla="*/ 0 h 726613"/>
                <a:gd name="connsiteX2" fmla="*/ 1444198 w 1444198"/>
                <a:gd name="connsiteY2" fmla="*/ 722099 h 726613"/>
                <a:gd name="connsiteX3" fmla="*/ 678091 w 1444198"/>
                <a:gd name="connsiteY3" fmla="*/ 725391 h 726613"/>
                <a:gd name="connsiteX4" fmla="*/ 0 w 1444198"/>
                <a:gd name="connsiteY4" fmla="*/ 722099 h 726613"/>
                <a:gd name="connsiteX0" fmla="*/ 0 w 1444198"/>
                <a:gd name="connsiteY0" fmla="*/ 722099 h 723901"/>
                <a:gd name="connsiteX1" fmla="*/ 722099 w 1444198"/>
                <a:gd name="connsiteY1" fmla="*/ 0 h 723901"/>
                <a:gd name="connsiteX2" fmla="*/ 1444198 w 1444198"/>
                <a:gd name="connsiteY2" fmla="*/ 722099 h 723901"/>
                <a:gd name="connsiteX3" fmla="*/ 668312 w 1444198"/>
                <a:gd name="connsiteY3" fmla="*/ 710722 h 723901"/>
                <a:gd name="connsiteX4" fmla="*/ 0 w 1444198"/>
                <a:gd name="connsiteY4" fmla="*/ 722099 h 723901"/>
                <a:gd name="connsiteX0" fmla="*/ 0 w 1444198"/>
                <a:gd name="connsiteY0" fmla="*/ 722099 h 726613"/>
                <a:gd name="connsiteX1" fmla="*/ 722099 w 1444198"/>
                <a:gd name="connsiteY1" fmla="*/ 0 h 726613"/>
                <a:gd name="connsiteX2" fmla="*/ 1444198 w 1444198"/>
                <a:gd name="connsiteY2" fmla="*/ 722099 h 726613"/>
                <a:gd name="connsiteX3" fmla="*/ 668312 w 1444198"/>
                <a:gd name="connsiteY3" fmla="*/ 725391 h 726613"/>
                <a:gd name="connsiteX4" fmla="*/ 0 w 1444198"/>
                <a:gd name="connsiteY4" fmla="*/ 722099 h 726613"/>
                <a:gd name="connsiteX0" fmla="*/ 0 w 1444198"/>
                <a:gd name="connsiteY0" fmla="*/ 722099 h 798738"/>
                <a:gd name="connsiteX1" fmla="*/ 722099 w 1444198"/>
                <a:gd name="connsiteY1" fmla="*/ 0 h 798738"/>
                <a:gd name="connsiteX2" fmla="*/ 1444198 w 1444198"/>
                <a:gd name="connsiteY2" fmla="*/ 722099 h 798738"/>
                <a:gd name="connsiteX3" fmla="*/ 668312 w 1444198"/>
                <a:gd name="connsiteY3" fmla="*/ 798738 h 798738"/>
                <a:gd name="connsiteX4" fmla="*/ 0 w 1444198"/>
                <a:gd name="connsiteY4" fmla="*/ 722099 h 798738"/>
                <a:gd name="connsiteX0" fmla="*/ 0 w 1444198"/>
                <a:gd name="connsiteY0" fmla="*/ 722099 h 725114"/>
                <a:gd name="connsiteX1" fmla="*/ 722099 w 1444198"/>
                <a:gd name="connsiteY1" fmla="*/ 0 h 725114"/>
                <a:gd name="connsiteX2" fmla="*/ 1444198 w 1444198"/>
                <a:gd name="connsiteY2" fmla="*/ 722099 h 725114"/>
                <a:gd name="connsiteX3" fmla="*/ 653642 w 1444198"/>
                <a:gd name="connsiteY3" fmla="*/ 720501 h 725114"/>
                <a:gd name="connsiteX4" fmla="*/ 0 w 1444198"/>
                <a:gd name="connsiteY4" fmla="*/ 722099 h 7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4198" h="725114">
                  <a:moveTo>
                    <a:pt x="0" y="722099"/>
                  </a:moveTo>
                  <a:cubicBezTo>
                    <a:pt x="0" y="323295"/>
                    <a:pt x="323295" y="0"/>
                    <a:pt x="722099" y="0"/>
                  </a:cubicBezTo>
                  <a:cubicBezTo>
                    <a:pt x="1120903" y="0"/>
                    <a:pt x="1444198" y="323295"/>
                    <a:pt x="1444198" y="722099"/>
                  </a:cubicBezTo>
                  <a:cubicBezTo>
                    <a:pt x="1444198" y="729716"/>
                    <a:pt x="1052446" y="720501"/>
                    <a:pt x="653642" y="720501"/>
                  </a:cubicBezTo>
                  <a:lnTo>
                    <a:pt x="0" y="722099"/>
                  </a:lnTo>
                  <a:close/>
                </a:path>
              </a:pathLst>
            </a:custGeom>
            <a:solidFill>
              <a:srgbClr val="3981F4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8" name="타원 5">
              <a:extLst>
                <a:ext uri="{FF2B5EF4-FFF2-40B4-BE49-F238E27FC236}">
                  <a16:creationId xmlns:a16="http://schemas.microsoft.com/office/drawing/2014/main" id="{F273CFC4-271B-814D-8F9E-4C1A43223875}"/>
                </a:ext>
              </a:extLst>
            </p:cNvPr>
            <p:cNvSpPr/>
            <p:nvPr/>
          </p:nvSpPr>
          <p:spPr>
            <a:xfrm rot="10800000">
              <a:off x="6341198" y="3430059"/>
              <a:ext cx="1444198" cy="725114"/>
            </a:xfrm>
            <a:custGeom>
              <a:avLst/>
              <a:gdLst>
                <a:gd name="connsiteX0" fmla="*/ 0 w 1444198"/>
                <a:gd name="connsiteY0" fmla="*/ 722099 h 1444198"/>
                <a:gd name="connsiteX1" fmla="*/ 722099 w 1444198"/>
                <a:gd name="connsiteY1" fmla="*/ 0 h 1444198"/>
                <a:gd name="connsiteX2" fmla="*/ 1444198 w 1444198"/>
                <a:gd name="connsiteY2" fmla="*/ 722099 h 1444198"/>
                <a:gd name="connsiteX3" fmla="*/ 722099 w 1444198"/>
                <a:gd name="connsiteY3" fmla="*/ 1444198 h 1444198"/>
                <a:gd name="connsiteX4" fmla="*/ 0 w 1444198"/>
                <a:gd name="connsiteY4" fmla="*/ 722099 h 1444198"/>
                <a:gd name="connsiteX0" fmla="*/ 0 w 1444198"/>
                <a:gd name="connsiteY0" fmla="*/ 722099 h 1444198"/>
                <a:gd name="connsiteX1" fmla="*/ 722099 w 1444198"/>
                <a:gd name="connsiteY1" fmla="*/ 0 h 1444198"/>
                <a:gd name="connsiteX2" fmla="*/ 1444198 w 1444198"/>
                <a:gd name="connsiteY2" fmla="*/ 722099 h 1444198"/>
                <a:gd name="connsiteX3" fmla="*/ 722099 w 1444198"/>
                <a:gd name="connsiteY3" fmla="*/ 1444198 h 1444198"/>
                <a:gd name="connsiteX4" fmla="*/ 0 w 1444198"/>
                <a:gd name="connsiteY4" fmla="*/ 722099 h 1444198"/>
                <a:gd name="connsiteX0" fmla="*/ 0 w 1444198"/>
                <a:gd name="connsiteY0" fmla="*/ 722099 h 1444198"/>
                <a:gd name="connsiteX1" fmla="*/ 722099 w 1444198"/>
                <a:gd name="connsiteY1" fmla="*/ 0 h 1444198"/>
                <a:gd name="connsiteX2" fmla="*/ 1444198 w 1444198"/>
                <a:gd name="connsiteY2" fmla="*/ 722099 h 1444198"/>
                <a:gd name="connsiteX3" fmla="*/ 722099 w 1444198"/>
                <a:gd name="connsiteY3" fmla="*/ 1444198 h 1444198"/>
                <a:gd name="connsiteX4" fmla="*/ 0 w 1444198"/>
                <a:gd name="connsiteY4" fmla="*/ 722099 h 1444198"/>
                <a:gd name="connsiteX0" fmla="*/ 0 w 1444198"/>
                <a:gd name="connsiteY0" fmla="*/ 722099 h 726613"/>
                <a:gd name="connsiteX1" fmla="*/ 722099 w 1444198"/>
                <a:gd name="connsiteY1" fmla="*/ 0 h 726613"/>
                <a:gd name="connsiteX2" fmla="*/ 1444198 w 1444198"/>
                <a:gd name="connsiteY2" fmla="*/ 722099 h 726613"/>
                <a:gd name="connsiteX3" fmla="*/ 678091 w 1444198"/>
                <a:gd name="connsiteY3" fmla="*/ 725391 h 726613"/>
                <a:gd name="connsiteX4" fmla="*/ 0 w 1444198"/>
                <a:gd name="connsiteY4" fmla="*/ 722099 h 726613"/>
                <a:gd name="connsiteX0" fmla="*/ 0 w 1444198"/>
                <a:gd name="connsiteY0" fmla="*/ 722099 h 723901"/>
                <a:gd name="connsiteX1" fmla="*/ 722099 w 1444198"/>
                <a:gd name="connsiteY1" fmla="*/ 0 h 723901"/>
                <a:gd name="connsiteX2" fmla="*/ 1444198 w 1444198"/>
                <a:gd name="connsiteY2" fmla="*/ 722099 h 723901"/>
                <a:gd name="connsiteX3" fmla="*/ 668312 w 1444198"/>
                <a:gd name="connsiteY3" fmla="*/ 710722 h 723901"/>
                <a:gd name="connsiteX4" fmla="*/ 0 w 1444198"/>
                <a:gd name="connsiteY4" fmla="*/ 722099 h 723901"/>
                <a:gd name="connsiteX0" fmla="*/ 0 w 1444198"/>
                <a:gd name="connsiteY0" fmla="*/ 722099 h 726613"/>
                <a:gd name="connsiteX1" fmla="*/ 722099 w 1444198"/>
                <a:gd name="connsiteY1" fmla="*/ 0 h 726613"/>
                <a:gd name="connsiteX2" fmla="*/ 1444198 w 1444198"/>
                <a:gd name="connsiteY2" fmla="*/ 722099 h 726613"/>
                <a:gd name="connsiteX3" fmla="*/ 668312 w 1444198"/>
                <a:gd name="connsiteY3" fmla="*/ 725391 h 726613"/>
                <a:gd name="connsiteX4" fmla="*/ 0 w 1444198"/>
                <a:gd name="connsiteY4" fmla="*/ 722099 h 726613"/>
                <a:gd name="connsiteX0" fmla="*/ 0 w 1444198"/>
                <a:gd name="connsiteY0" fmla="*/ 722099 h 798738"/>
                <a:gd name="connsiteX1" fmla="*/ 722099 w 1444198"/>
                <a:gd name="connsiteY1" fmla="*/ 0 h 798738"/>
                <a:gd name="connsiteX2" fmla="*/ 1444198 w 1444198"/>
                <a:gd name="connsiteY2" fmla="*/ 722099 h 798738"/>
                <a:gd name="connsiteX3" fmla="*/ 668312 w 1444198"/>
                <a:gd name="connsiteY3" fmla="*/ 798738 h 798738"/>
                <a:gd name="connsiteX4" fmla="*/ 0 w 1444198"/>
                <a:gd name="connsiteY4" fmla="*/ 722099 h 798738"/>
                <a:gd name="connsiteX0" fmla="*/ 0 w 1444198"/>
                <a:gd name="connsiteY0" fmla="*/ 722099 h 725114"/>
                <a:gd name="connsiteX1" fmla="*/ 722099 w 1444198"/>
                <a:gd name="connsiteY1" fmla="*/ 0 h 725114"/>
                <a:gd name="connsiteX2" fmla="*/ 1444198 w 1444198"/>
                <a:gd name="connsiteY2" fmla="*/ 722099 h 725114"/>
                <a:gd name="connsiteX3" fmla="*/ 653642 w 1444198"/>
                <a:gd name="connsiteY3" fmla="*/ 720501 h 725114"/>
                <a:gd name="connsiteX4" fmla="*/ 0 w 1444198"/>
                <a:gd name="connsiteY4" fmla="*/ 722099 h 7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4198" h="725114">
                  <a:moveTo>
                    <a:pt x="0" y="722099"/>
                  </a:moveTo>
                  <a:cubicBezTo>
                    <a:pt x="0" y="323295"/>
                    <a:pt x="323295" y="0"/>
                    <a:pt x="722099" y="0"/>
                  </a:cubicBezTo>
                  <a:cubicBezTo>
                    <a:pt x="1120903" y="0"/>
                    <a:pt x="1444198" y="323295"/>
                    <a:pt x="1444198" y="722099"/>
                  </a:cubicBezTo>
                  <a:cubicBezTo>
                    <a:pt x="1444198" y="729716"/>
                    <a:pt x="1052446" y="720501"/>
                    <a:pt x="653642" y="720501"/>
                  </a:cubicBezTo>
                  <a:lnTo>
                    <a:pt x="0" y="722099"/>
                  </a:lnTo>
                  <a:close/>
                </a:path>
              </a:pathLst>
            </a:custGeom>
            <a:solidFill>
              <a:srgbClr val="3981F4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97972FA-8DA8-1843-BC3C-8EFA5B407500}"/>
                </a:ext>
              </a:extLst>
            </p:cNvPr>
            <p:cNvSpPr txBox="1"/>
            <p:nvPr/>
          </p:nvSpPr>
          <p:spPr>
            <a:xfrm>
              <a:off x="6535803" y="2860207"/>
              <a:ext cx="10759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요구하는</a:t>
              </a:r>
              <a:endPara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algn="ctr"/>
              <a:r>
                <a:rPr kumimoji="1"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정보가 </a:t>
              </a:r>
              <a:r>
                <a:rPr kumimoji="1"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많다</a:t>
              </a:r>
              <a:endParaRPr kumimoji="1"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4CC70E-7EA8-054B-AF9F-A519B483F14E}"/>
                </a:ext>
              </a:extLst>
            </p:cNvPr>
            <p:cNvSpPr txBox="1"/>
            <p:nvPr/>
          </p:nvSpPr>
          <p:spPr>
            <a:xfrm>
              <a:off x="6728963" y="3505998"/>
              <a:ext cx="6896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리뷰가</a:t>
              </a:r>
              <a:endPara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algn="ctr"/>
              <a:r>
                <a:rPr kumimoji="1"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적다</a:t>
              </a:r>
              <a:endParaRPr kumimoji="1"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EB8D7AE3-3494-9C49-BDEB-48599F26DE99}"/>
              </a:ext>
            </a:extLst>
          </p:cNvPr>
          <p:cNvSpPr txBox="1"/>
          <p:nvPr/>
        </p:nvSpPr>
        <p:spPr>
          <a:xfrm>
            <a:off x="2063223" y="1514281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망고플레이트</a:t>
            </a:r>
            <a:endParaRPr kumimoji="1"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0C58F1-772C-2F49-87B0-C3E4123AA964}"/>
              </a:ext>
            </a:extLst>
          </p:cNvPr>
          <p:cNvSpPr txBox="1"/>
          <p:nvPr/>
        </p:nvSpPr>
        <p:spPr>
          <a:xfrm>
            <a:off x="9802957" y="1457626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다이닝코드</a:t>
            </a:r>
            <a:endParaRPr kumimoji="1"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왼쪽/오른쪽 화살표[L] 7">
            <a:extLst>
              <a:ext uri="{FF2B5EF4-FFF2-40B4-BE49-F238E27FC236}">
                <a16:creationId xmlns:a16="http://schemas.microsoft.com/office/drawing/2014/main" id="{E2F90227-A2F0-E944-8372-9C16901C6A62}"/>
              </a:ext>
            </a:extLst>
          </p:cNvPr>
          <p:cNvSpPr/>
          <p:nvPr/>
        </p:nvSpPr>
        <p:spPr>
          <a:xfrm>
            <a:off x="5510854" y="3130754"/>
            <a:ext cx="1160894" cy="619510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14EDA-E22A-8A4C-B456-2B1632049910}"/>
              </a:ext>
            </a:extLst>
          </p:cNvPr>
          <p:cNvGrpSpPr/>
          <p:nvPr/>
        </p:nvGrpSpPr>
        <p:grpSpPr>
          <a:xfrm>
            <a:off x="3167050" y="2343277"/>
            <a:ext cx="2081380" cy="581843"/>
            <a:chOff x="3167050" y="2343277"/>
            <a:chExt cx="2081380" cy="5818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9D28FA-6BEE-514B-A276-EC9D528907AE}"/>
                </a:ext>
              </a:extLst>
            </p:cNvPr>
            <p:cNvSpPr/>
            <p:nvPr/>
          </p:nvSpPr>
          <p:spPr>
            <a:xfrm>
              <a:off x="3878007" y="2343277"/>
              <a:ext cx="1370423" cy="58184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적은</a:t>
              </a:r>
              <a:r>
                <a:rPr kumimoji="1" lang="ko-KR" altLang="en-US" sz="14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정보 요구</a:t>
              </a:r>
              <a:endParaRPr kumimoji="1"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4" name="왼쪽 중괄호[L] 13">
              <a:extLst>
                <a:ext uri="{FF2B5EF4-FFF2-40B4-BE49-F238E27FC236}">
                  <a16:creationId xmlns:a16="http://schemas.microsoft.com/office/drawing/2014/main" id="{22F225D0-1123-B547-843A-AA139AF861F6}"/>
                </a:ext>
              </a:extLst>
            </p:cNvPr>
            <p:cNvSpPr/>
            <p:nvPr/>
          </p:nvSpPr>
          <p:spPr>
            <a:xfrm>
              <a:off x="3727334" y="2349500"/>
              <a:ext cx="120800" cy="568436"/>
            </a:xfrm>
            <a:prstGeom prst="leftBrace">
              <a:avLst>
                <a:gd name="adj1" fmla="val 32670"/>
                <a:gd name="adj2" fmla="val 51021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C7FA09-8BDA-1E41-9D5D-C9107E50AF51}"/>
                </a:ext>
              </a:extLst>
            </p:cNvPr>
            <p:cNvSpPr txBox="1"/>
            <p:nvPr/>
          </p:nvSpPr>
          <p:spPr>
            <a:xfrm>
              <a:off x="3167050" y="2488454"/>
              <a:ext cx="620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Input</a:t>
              </a:r>
              <a:endParaRPr kumimoji="1"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4EF40CA0-65F4-1049-8CD6-857372B6FCEA}"/>
              </a:ext>
            </a:extLst>
          </p:cNvPr>
          <p:cNvSpPr/>
          <p:nvPr/>
        </p:nvSpPr>
        <p:spPr>
          <a:xfrm rot="5400000">
            <a:off x="4421471" y="3086932"/>
            <a:ext cx="279925" cy="93630"/>
          </a:xfrm>
          <a:prstGeom prst="rightArrow">
            <a:avLst>
              <a:gd name="adj1" fmla="val 40152"/>
              <a:gd name="adj2" fmla="val 57680"/>
            </a:avLst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noFill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F6C88F1-4AEF-DF45-B214-B4E7BE0C77FB}"/>
              </a:ext>
            </a:extLst>
          </p:cNvPr>
          <p:cNvGrpSpPr/>
          <p:nvPr/>
        </p:nvGrpSpPr>
        <p:grpSpPr>
          <a:xfrm>
            <a:off x="6934172" y="2343277"/>
            <a:ext cx="2090777" cy="581843"/>
            <a:chOff x="6934172" y="2343277"/>
            <a:chExt cx="2090777" cy="581843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F1DE018-998D-DB48-976B-5F2C99506DAE}"/>
                </a:ext>
              </a:extLst>
            </p:cNvPr>
            <p:cNvSpPr/>
            <p:nvPr/>
          </p:nvSpPr>
          <p:spPr>
            <a:xfrm>
              <a:off x="6934172" y="2343277"/>
              <a:ext cx="1370423" cy="58184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다양한</a:t>
              </a:r>
              <a:r>
                <a:rPr kumimoji="1"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정보 요구</a:t>
              </a:r>
              <a:endParaRPr kumimoji="1"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93" name="왼쪽 중괄호[L] 92">
              <a:extLst>
                <a:ext uri="{FF2B5EF4-FFF2-40B4-BE49-F238E27FC236}">
                  <a16:creationId xmlns:a16="http://schemas.microsoft.com/office/drawing/2014/main" id="{FDDAB5A9-726C-7043-BE59-4B9EE939125D}"/>
                </a:ext>
              </a:extLst>
            </p:cNvPr>
            <p:cNvSpPr/>
            <p:nvPr/>
          </p:nvSpPr>
          <p:spPr>
            <a:xfrm rot="10800000">
              <a:off x="8330124" y="2349500"/>
              <a:ext cx="120800" cy="568436"/>
            </a:xfrm>
            <a:prstGeom prst="leftBrace">
              <a:avLst>
                <a:gd name="adj1" fmla="val 32670"/>
                <a:gd name="adj2" fmla="val 51021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8A19939-6E41-E749-813C-82A5EEFBFB2F}"/>
                </a:ext>
              </a:extLst>
            </p:cNvPr>
            <p:cNvSpPr txBox="1"/>
            <p:nvPr/>
          </p:nvSpPr>
          <p:spPr>
            <a:xfrm>
              <a:off x="8404266" y="2488454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Input</a:t>
              </a:r>
              <a:endParaRPr kumimoji="1"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98" name="오른쪽 화살표[R] 97">
            <a:extLst>
              <a:ext uri="{FF2B5EF4-FFF2-40B4-BE49-F238E27FC236}">
                <a16:creationId xmlns:a16="http://schemas.microsoft.com/office/drawing/2014/main" id="{978436A8-082A-F24C-99A0-D7FE898CB4EA}"/>
              </a:ext>
            </a:extLst>
          </p:cNvPr>
          <p:cNvSpPr/>
          <p:nvPr/>
        </p:nvSpPr>
        <p:spPr>
          <a:xfrm rot="5400000">
            <a:off x="7479420" y="3086933"/>
            <a:ext cx="279925" cy="93630"/>
          </a:xfrm>
          <a:prstGeom prst="rightArrow">
            <a:avLst>
              <a:gd name="adj1" fmla="val 40152"/>
              <a:gd name="adj2" fmla="val 57680"/>
            </a:avLst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noFill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247E8C3-52BC-E947-8212-EBA728F66F22}"/>
              </a:ext>
            </a:extLst>
          </p:cNvPr>
          <p:cNvGrpSpPr/>
          <p:nvPr/>
        </p:nvGrpSpPr>
        <p:grpSpPr>
          <a:xfrm>
            <a:off x="3878007" y="3954962"/>
            <a:ext cx="4426588" cy="586852"/>
            <a:chOff x="3878007" y="3954962"/>
            <a:chExt cx="4426588" cy="586852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F9B61FD-1E6E-6943-BBBD-BEA7584C2E6A}"/>
                </a:ext>
              </a:extLst>
            </p:cNvPr>
            <p:cNvSpPr/>
            <p:nvPr/>
          </p:nvSpPr>
          <p:spPr>
            <a:xfrm>
              <a:off x="3878007" y="3959971"/>
              <a:ext cx="1370423" cy="581843"/>
            </a:xfrm>
            <a:prstGeom prst="rect">
              <a:avLst/>
            </a:prstGeom>
            <a:solidFill>
              <a:srgbClr val="3981F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많은</a:t>
              </a:r>
              <a:r>
                <a:rPr kumimoji="1"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리뷰 수</a:t>
              </a:r>
              <a:r>
                <a:rPr kumimoji="1"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68A99DB-B4EF-EA44-9231-9C212269B5F4}"/>
                </a:ext>
              </a:extLst>
            </p:cNvPr>
            <p:cNvSpPr/>
            <p:nvPr/>
          </p:nvSpPr>
          <p:spPr>
            <a:xfrm>
              <a:off x="6934172" y="3954962"/>
              <a:ext cx="1370423" cy="581843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적은</a:t>
              </a:r>
              <a:r>
                <a:rPr kumimoji="1"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리뷰 수</a:t>
              </a:r>
              <a:r>
                <a:rPr kumimoji="1"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CCC2DDA-B9FC-9C43-A432-A3CEF5093543}"/>
              </a:ext>
            </a:extLst>
          </p:cNvPr>
          <p:cNvGrpSpPr/>
          <p:nvPr/>
        </p:nvGrpSpPr>
        <p:grpSpPr>
          <a:xfrm>
            <a:off x="6934172" y="3349214"/>
            <a:ext cx="2254283" cy="1183341"/>
            <a:chOff x="6934172" y="3349214"/>
            <a:chExt cx="2254283" cy="1183341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8A64A9F-BB0C-D343-BA44-C981DE505D83}"/>
                </a:ext>
              </a:extLst>
            </p:cNvPr>
            <p:cNvSpPr/>
            <p:nvPr/>
          </p:nvSpPr>
          <p:spPr>
            <a:xfrm>
              <a:off x="6934172" y="3350406"/>
              <a:ext cx="1370423" cy="581843"/>
            </a:xfrm>
            <a:prstGeom prst="rect">
              <a:avLst/>
            </a:prstGeom>
            <a:solidFill>
              <a:srgbClr val="3981F4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다양한</a:t>
              </a:r>
              <a:r>
                <a:rPr kumimoji="1"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정보 제공</a:t>
              </a:r>
            </a:p>
          </p:txBody>
        </p:sp>
        <p:sp>
          <p:nvSpPr>
            <p:cNvPr id="95" name="왼쪽 중괄호[L] 94">
              <a:extLst>
                <a:ext uri="{FF2B5EF4-FFF2-40B4-BE49-F238E27FC236}">
                  <a16:creationId xmlns:a16="http://schemas.microsoft.com/office/drawing/2014/main" id="{BEA0E739-F534-3847-9753-90386F8DD06C}"/>
                </a:ext>
              </a:extLst>
            </p:cNvPr>
            <p:cNvSpPr/>
            <p:nvPr/>
          </p:nvSpPr>
          <p:spPr>
            <a:xfrm rot="10800000">
              <a:off x="8335858" y="3349214"/>
              <a:ext cx="120800" cy="1183341"/>
            </a:xfrm>
            <a:prstGeom prst="leftBrace">
              <a:avLst>
                <a:gd name="adj1" fmla="val 32670"/>
                <a:gd name="adj2" fmla="val 51021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78C91E9-65A3-244A-B281-7160E21BF260}"/>
                </a:ext>
              </a:extLst>
            </p:cNvPr>
            <p:cNvSpPr txBox="1"/>
            <p:nvPr/>
          </p:nvSpPr>
          <p:spPr>
            <a:xfrm>
              <a:off x="8404266" y="3812608"/>
              <a:ext cx="7841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Output</a:t>
              </a:r>
              <a:endParaRPr kumimoji="1"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FE551322-8682-184F-B6D3-9A7683FB9E88}"/>
              </a:ext>
            </a:extLst>
          </p:cNvPr>
          <p:cNvSpPr txBox="1"/>
          <p:nvPr/>
        </p:nvSpPr>
        <p:spPr>
          <a:xfrm>
            <a:off x="5868213" y="1463481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VS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4D7DF8A-F527-554F-B093-6B9CE31FDFEA}"/>
              </a:ext>
            </a:extLst>
          </p:cNvPr>
          <p:cNvSpPr/>
          <p:nvPr/>
        </p:nvSpPr>
        <p:spPr>
          <a:xfrm>
            <a:off x="6934172" y="1486474"/>
            <a:ext cx="477922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C5E6C16-8E8A-F442-9D15-DAC1BC31D50B}"/>
              </a:ext>
            </a:extLst>
          </p:cNvPr>
          <p:cNvSpPr txBox="1"/>
          <p:nvPr/>
        </p:nvSpPr>
        <p:spPr>
          <a:xfrm>
            <a:off x="8690439" y="1514281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다이닝코드</a:t>
            </a:r>
            <a:endParaRPr kumimoji="1"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B4836654-259F-4743-BD77-C16199DB7FAC}"/>
              </a:ext>
            </a:extLst>
          </p:cNvPr>
          <p:cNvSpPr/>
          <p:nvPr/>
        </p:nvSpPr>
        <p:spPr>
          <a:xfrm rot="5400000">
            <a:off x="4422737" y="3091010"/>
            <a:ext cx="279925" cy="93630"/>
          </a:xfrm>
          <a:prstGeom prst="rightArrow">
            <a:avLst>
              <a:gd name="adj1" fmla="val 40152"/>
              <a:gd name="adj2" fmla="val 57680"/>
            </a:avLst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noFill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1CE5EB-BCF2-ED4C-AE8A-7251A97DCC23}"/>
              </a:ext>
            </a:extLst>
          </p:cNvPr>
          <p:cNvGrpSpPr/>
          <p:nvPr/>
        </p:nvGrpSpPr>
        <p:grpSpPr>
          <a:xfrm>
            <a:off x="3005864" y="3349214"/>
            <a:ext cx="2242566" cy="1183341"/>
            <a:chOff x="3005864" y="3349214"/>
            <a:chExt cx="2242566" cy="1183341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0E7E1B2-DB64-B84C-9C4C-778B39AEF875}"/>
                </a:ext>
              </a:extLst>
            </p:cNvPr>
            <p:cNvSpPr/>
            <p:nvPr/>
          </p:nvSpPr>
          <p:spPr>
            <a:xfrm>
              <a:off x="3878007" y="3350398"/>
              <a:ext cx="1370423" cy="581843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적은</a:t>
              </a:r>
              <a:r>
                <a:rPr kumimoji="1" lang="ko-KR" altLang="en-US" sz="14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정보 제공</a:t>
              </a:r>
              <a:endParaRPr kumimoji="1"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91" name="왼쪽 중괄호[L] 90">
              <a:extLst>
                <a:ext uri="{FF2B5EF4-FFF2-40B4-BE49-F238E27FC236}">
                  <a16:creationId xmlns:a16="http://schemas.microsoft.com/office/drawing/2014/main" id="{4AF4B9FC-517F-9A48-BD51-DE544DD959B9}"/>
                </a:ext>
              </a:extLst>
            </p:cNvPr>
            <p:cNvSpPr/>
            <p:nvPr/>
          </p:nvSpPr>
          <p:spPr>
            <a:xfrm>
              <a:off x="3727334" y="3349214"/>
              <a:ext cx="120800" cy="1183341"/>
            </a:xfrm>
            <a:prstGeom prst="leftBrace">
              <a:avLst>
                <a:gd name="adj1" fmla="val 32670"/>
                <a:gd name="adj2" fmla="val 51021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A6AC02-FEDB-ED4E-984A-0BAA51747E61}"/>
                </a:ext>
              </a:extLst>
            </p:cNvPr>
            <p:cNvSpPr txBox="1"/>
            <p:nvPr/>
          </p:nvSpPr>
          <p:spPr>
            <a:xfrm>
              <a:off x="3005864" y="3812609"/>
              <a:ext cx="7841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Output</a:t>
              </a:r>
              <a:endParaRPr kumimoji="1"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3D2DBA-3D16-FA42-B6D4-5635278A9D6C}"/>
              </a:ext>
            </a:extLst>
          </p:cNvPr>
          <p:cNvGrpSpPr/>
          <p:nvPr/>
        </p:nvGrpSpPr>
        <p:grpSpPr>
          <a:xfrm>
            <a:off x="-2" y="5958000"/>
            <a:ext cx="12192002" cy="900000"/>
            <a:chOff x="-2" y="5958000"/>
            <a:chExt cx="12192002" cy="9000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5686A4B-C253-094C-B745-281F21D2D1D2}"/>
                </a:ext>
              </a:extLst>
            </p:cNvPr>
            <p:cNvSpPr/>
            <p:nvPr/>
          </p:nvSpPr>
          <p:spPr>
            <a:xfrm>
              <a:off x="-2" y="5958000"/>
              <a:ext cx="12192002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noFill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237E59C-C21F-354F-AD94-8D67F6A94083}"/>
                </a:ext>
              </a:extLst>
            </p:cNvPr>
            <p:cNvSpPr txBox="1"/>
            <p:nvPr/>
          </p:nvSpPr>
          <p:spPr>
            <a:xfrm>
              <a:off x="0" y="6135780"/>
              <a:ext cx="121920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요구하는 정보가 적을 수록 </a:t>
              </a:r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EE793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리뷰 작성</a:t>
              </a:r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으로 이어질 확률이 높다</a:t>
              </a:r>
              <a:r>
                <a:rPr lang="en-US" altLang="ko-KR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.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367CB24-6C6E-A34D-9812-B04459D3AAD9}"/>
              </a:ext>
            </a:extLst>
          </p:cNvPr>
          <p:cNvGrpSpPr/>
          <p:nvPr/>
        </p:nvGrpSpPr>
        <p:grpSpPr>
          <a:xfrm>
            <a:off x="4007" y="1281842"/>
            <a:ext cx="12192000" cy="5576158"/>
            <a:chOff x="0" y="1297657"/>
            <a:chExt cx="12192000" cy="557615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7DF211D-FEBF-344D-9BCF-C894E1CFF7F2}"/>
                </a:ext>
              </a:extLst>
            </p:cNvPr>
            <p:cNvSpPr/>
            <p:nvPr/>
          </p:nvSpPr>
          <p:spPr>
            <a:xfrm>
              <a:off x="0" y="1297657"/>
              <a:ext cx="12192000" cy="5576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noFill/>
                </a:rPr>
                <a:t>-</a:t>
              </a:r>
              <a:endParaRPr lang="ko-KR" altLang="en-US" sz="1200" dirty="0">
                <a:noFill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FB303B1-8060-A44B-A730-A9546E269CE6}"/>
                </a:ext>
              </a:extLst>
            </p:cNvPr>
            <p:cNvSpPr/>
            <p:nvPr/>
          </p:nvSpPr>
          <p:spPr>
            <a:xfrm>
              <a:off x="6815204" y="2289563"/>
              <a:ext cx="3016607" cy="815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입력 받은 식당 리뷰</a:t>
              </a:r>
              <a:r>
                <a:rPr kumimoji="1"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(text)</a:t>
              </a:r>
              <a:r>
                <a:rPr kumimoji="1"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 분석</a:t>
              </a:r>
              <a:r>
                <a:rPr kumimoji="1"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:</a:t>
              </a:r>
            </a:p>
            <a:p>
              <a:r>
                <a:rPr kumimoji="1" lang="en-US" altLang="ko-KR" sz="5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endParaRPr kumimoji="1"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r>
                <a:rPr kumimoji="1"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서비스</a:t>
              </a:r>
              <a:r>
                <a:rPr kumimoji="1"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kumimoji="1"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kumimoji="1" lang="ko-KR" altLang="en-US" sz="1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가성비</a:t>
              </a:r>
              <a:r>
                <a:rPr kumimoji="1"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kumimoji="1"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kumimoji="1" lang="ko-KR" altLang="en-US" sz="1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웨이팅</a:t>
              </a:r>
              <a:r>
                <a:rPr kumimoji="1"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kumimoji="1"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label</a:t>
              </a:r>
              <a:r>
                <a:rPr kumimoji="1"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에 대해 </a:t>
              </a:r>
              <a:endPara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r>
                <a:rPr kumimoji="1" lang="ko-KR" altLang="en-US" sz="1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감성분석을</a:t>
              </a:r>
              <a:r>
                <a:rPr kumimoji="1"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 수행한다</a:t>
              </a:r>
              <a:r>
                <a:rPr kumimoji="1"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9553A0-1DAA-E74A-9EE0-A5FD899B760D}"/>
              </a:ext>
            </a:extLst>
          </p:cNvPr>
          <p:cNvGrpSpPr/>
          <p:nvPr/>
        </p:nvGrpSpPr>
        <p:grpSpPr>
          <a:xfrm>
            <a:off x="3169369" y="2343278"/>
            <a:ext cx="2080330" cy="581843"/>
            <a:chOff x="3169369" y="2343278"/>
            <a:chExt cx="2080330" cy="581843"/>
          </a:xfrm>
        </p:grpSpPr>
        <p:sp>
          <p:nvSpPr>
            <p:cNvPr id="85" name="왼쪽 중괄호[L] 84">
              <a:extLst>
                <a:ext uri="{FF2B5EF4-FFF2-40B4-BE49-F238E27FC236}">
                  <a16:creationId xmlns:a16="http://schemas.microsoft.com/office/drawing/2014/main" id="{A71A85A6-5B09-B84C-84C5-1228798A561D}"/>
                </a:ext>
              </a:extLst>
            </p:cNvPr>
            <p:cNvSpPr/>
            <p:nvPr/>
          </p:nvSpPr>
          <p:spPr>
            <a:xfrm>
              <a:off x="3729653" y="2349500"/>
              <a:ext cx="120800" cy="568436"/>
            </a:xfrm>
            <a:prstGeom prst="leftBrace">
              <a:avLst>
                <a:gd name="adj1" fmla="val 32670"/>
                <a:gd name="adj2" fmla="val 51021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BF3FCEA-B387-004F-A04A-5BD56680EA2C}"/>
                </a:ext>
              </a:extLst>
            </p:cNvPr>
            <p:cNvSpPr txBox="1"/>
            <p:nvPr/>
          </p:nvSpPr>
          <p:spPr>
            <a:xfrm>
              <a:off x="3169369" y="2488454"/>
              <a:ext cx="620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Input</a:t>
              </a:r>
              <a:endParaRPr kumimoji="1"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371BFBB-929B-F544-93A9-56B083A2FC15}"/>
                </a:ext>
              </a:extLst>
            </p:cNvPr>
            <p:cNvSpPr/>
            <p:nvPr/>
          </p:nvSpPr>
          <p:spPr>
            <a:xfrm>
              <a:off x="3879276" y="2343278"/>
              <a:ext cx="1370423" cy="58184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적은</a:t>
              </a:r>
              <a:r>
                <a:rPr kumimoji="1" lang="ko-KR" altLang="en-US" sz="14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정보 요구</a:t>
              </a:r>
              <a:endParaRPr kumimoji="1"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5159655-832A-CB47-BF78-868AAB88C2B0}"/>
              </a:ext>
            </a:extLst>
          </p:cNvPr>
          <p:cNvSpPr/>
          <p:nvPr/>
        </p:nvSpPr>
        <p:spPr>
          <a:xfrm>
            <a:off x="6934174" y="3350398"/>
            <a:ext cx="1370423" cy="581843"/>
          </a:xfrm>
          <a:prstGeom prst="rect">
            <a:avLst/>
          </a:prstGeom>
          <a:solidFill>
            <a:srgbClr val="3981F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다양한</a:t>
            </a:r>
            <a:r>
              <a:rPr kumimoji="1"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정보 제공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892BDA-BA09-CF47-8906-53E0738ECD28}"/>
              </a:ext>
            </a:extLst>
          </p:cNvPr>
          <p:cNvSpPr/>
          <p:nvPr/>
        </p:nvSpPr>
        <p:spPr>
          <a:xfrm>
            <a:off x="3879276" y="3959775"/>
            <a:ext cx="1370423" cy="581843"/>
          </a:xfrm>
          <a:prstGeom prst="rect">
            <a:avLst/>
          </a:prstGeom>
          <a:solidFill>
            <a:srgbClr val="3981F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많은</a:t>
            </a:r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리뷰 수</a:t>
            </a:r>
            <a:r>
              <a:rPr kumimoji="1"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F55AA1E-8EFB-EB41-9460-2B58B3CBF240}"/>
              </a:ext>
            </a:extLst>
          </p:cNvPr>
          <p:cNvGrpSpPr/>
          <p:nvPr/>
        </p:nvGrpSpPr>
        <p:grpSpPr>
          <a:xfrm>
            <a:off x="0" y="5964176"/>
            <a:ext cx="12192002" cy="900000"/>
            <a:chOff x="-2" y="5958000"/>
            <a:chExt cx="12192002" cy="90000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816BEEC-A5E0-5042-9646-FB8206AE8096}"/>
                </a:ext>
              </a:extLst>
            </p:cNvPr>
            <p:cNvSpPr/>
            <p:nvPr/>
          </p:nvSpPr>
          <p:spPr>
            <a:xfrm>
              <a:off x="-2" y="5958000"/>
              <a:ext cx="12192002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noFill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E94F4C2-94A9-BA4A-BB83-EFBE1F8C418E}"/>
                </a:ext>
              </a:extLst>
            </p:cNvPr>
            <p:cNvSpPr txBox="1"/>
            <p:nvPr/>
          </p:nvSpPr>
          <p:spPr>
            <a:xfrm>
              <a:off x="0" y="6135780"/>
              <a:ext cx="121920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EE793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기존의 식당 평점</a:t>
              </a:r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과 함께 </a:t>
              </a:r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EE793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분석한 정보</a:t>
              </a:r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를 제공</a:t>
              </a:r>
              <a:endParaRPr lang="en-US" altLang="ko-KR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73E4129-B583-C846-8BF1-0FFD57C38ACB}"/>
              </a:ext>
            </a:extLst>
          </p:cNvPr>
          <p:cNvSpPr/>
          <p:nvPr/>
        </p:nvSpPr>
        <p:spPr>
          <a:xfrm>
            <a:off x="-2" y="-1"/>
            <a:ext cx="12192002" cy="324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6D7A5B7-626D-F545-AB51-1BDD12DF2696}"/>
              </a:ext>
            </a:extLst>
          </p:cNvPr>
          <p:cNvSpPr/>
          <p:nvPr/>
        </p:nvSpPr>
        <p:spPr>
          <a:xfrm>
            <a:off x="9461498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4096D21-F299-8E48-8880-5CEBE7E881BE}"/>
              </a:ext>
            </a:extLst>
          </p:cNvPr>
          <p:cNvSpPr/>
          <p:nvPr/>
        </p:nvSpPr>
        <p:spPr>
          <a:xfrm>
            <a:off x="1077454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715B298A-E3DE-3947-83F7-A79EF61A80C4}"/>
              </a:ext>
            </a:extLst>
          </p:cNvPr>
          <p:cNvSpPr/>
          <p:nvPr/>
        </p:nvSpPr>
        <p:spPr>
          <a:xfrm>
            <a:off x="1142249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1A859FB-D211-C74A-AEFF-2AE7B4D79EFB}"/>
              </a:ext>
            </a:extLst>
          </p:cNvPr>
          <p:cNvSpPr txBox="1"/>
          <p:nvPr/>
        </p:nvSpPr>
        <p:spPr>
          <a:xfrm>
            <a:off x="9157412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주제 선정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EF4F9AD-2133-194C-AB8E-224CC01A2828}"/>
              </a:ext>
            </a:extLst>
          </p:cNvPr>
          <p:cNvSpPr txBox="1"/>
          <p:nvPr/>
        </p:nvSpPr>
        <p:spPr>
          <a:xfrm>
            <a:off x="9815781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문제 정의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54707B9-4E9B-334C-871C-E400019D9569}"/>
              </a:ext>
            </a:extLst>
          </p:cNvPr>
          <p:cNvSpPr txBox="1"/>
          <p:nvPr/>
        </p:nvSpPr>
        <p:spPr>
          <a:xfrm>
            <a:off x="11127346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개선 방안</a:t>
            </a: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91B75A06-FDE8-C246-A9E2-7C62BEA6F78E}"/>
              </a:ext>
            </a:extLst>
          </p:cNvPr>
          <p:cNvSpPr/>
          <p:nvPr/>
        </p:nvSpPr>
        <p:spPr>
          <a:xfrm>
            <a:off x="10111975" y="259644"/>
            <a:ext cx="113720" cy="113720"/>
          </a:xfrm>
          <a:prstGeom prst="ellipse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ACC8F35-903B-DD4D-B7CB-47BFDC1550E0}"/>
              </a:ext>
            </a:extLst>
          </p:cNvPr>
          <p:cNvSpPr txBox="1"/>
          <p:nvPr/>
        </p:nvSpPr>
        <p:spPr>
          <a:xfrm>
            <a:off x="10426228" y="35338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서비스 구현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E842C82-8B62-1F46-8D71-C59C21D0ADEC}"/>
              </a:ext>
            </a:extLst>
          </p:cNvPr>
          <p:cNvSpPr txBox="1"/>
          <p:nvPr/>
        </p:nvSpPr>
        <p:spPr>
          <a:xfrm>
            <a:off x="383859" y="53090"/>
            <a:ext cx="28440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망고플레이트 리뷰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감성분석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| 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발표자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장보윤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49DEFCA2-6DD9-EC4A-A0ED-8216495ED2B7}"/>
              </a:ext>
            </a:extLst>
          </p:cNvPr>
          <p:cNvSpPr/>
          <p:nvPr/>
        </p:nvSpPr>
        <p:spPr>
          <a:xfrm>
            <a:off x="3729653" y="3349214"/>
            <a:ext cx="120800" cy="1183341"/>
          </a:xfrm>
          <a:prstGeom prst="leftBrace">
            <a:avLst>
              <a:gd name="adj1" fmla="val 32670"/>
              <a:gd name="adj2" fmla="val 5102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B9B315A-C211-4346-A0D0-FCF14827CE8E}"/>
              </a:ext>
            </a:extLst>
          </p:cNvPr>
          <p:cNvSpPr txBox="1"/>
          <p:nvPr/>
        </p:nvSpPr>
        <p:spPr>
          <a:xfrm>
            <a:off x="3003545" y="3812609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Output</a:t>
            </a:r>
            <a:endParaRPr kumimoji="1" lang="ko-KR" altLang="en-US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36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13 2.96296E-6 L -0.25065 2.96296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792DEC-2094-2744-AF1E-AA976526F072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ACF92CB-0EF4-8742-8042-3EE426E19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930955"/>
              </p:ext>
            </p:extLst>
          </p:nvPr>
        </p:nvGraphicFramePr>
        <p:xfrm>
          <a:off x="6822613" y="1727200"/>
          <a:ext cx="837173" cy="3373120"/>
        </p:xfrm>
        <a:graphic>
          <a:graphicData uri="http://schemas.openxmlformats.org/drawingml/2006/table">
            <a:tbl>
              <a:tblPr firstRow="1" bandRow="1">
                <a:solidFill>
                  <a:srgbClr val="4983EC">
                    <a:alpha val="50196"/>
                  </a:srgbClr>
                </a:solidFill>
                <a:tableStyleId>{2A488322-F2BA-4B5B-9748-0D474271808F}</a:tableStyleId>
              </a:tblPr>
              <a:tblGrid>
                <a:gridCol w="837173">
                  <a:extLst>
                    <a:ext uri="{9D8B030D-6E8A-4147-A177-3AD203B41FA5}">
                      <a16:colId xmlns:a16="http://schemas.microsoft.com/office/drawing/2014/main" val="2369339836"/>
                    </a:ext>
                  </a:extLst>
                </a:gridCol>
              </a:tblGrid>
              <a:tr h="358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서비스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662911"/>
                  </a:ext>
                </a:extLst>
              </a:tr>
              <a:tr h="10049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0</a:t>
                      </a:r>
                      <a:endParaRPr lang="ko-KR" altLang="en-US" sz="2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6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170196"/>
                  </a:ext>
                </a:extLst>
              </a:tr>
              <a:tr h="100490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94060"/>
                  </a:ext>
                </a:extLst>
              </a:tr>
              <a:tr h="100490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99490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A338A04-F127-B94C-B68D-7275F4B5D937}"/>
              </a:ext>
            </a:extLst>
          </p:cNvPr>
          <p:cNvSpPr txBox="1"/>
          <p:nvPr/>
        </p:nvSpPr>
        <p:spPr>
          <a:xfrm>
            <a:off x="499498" y="774437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Labeling</a:t>
            </a:r>
            <a:endParaRPr lang="ko-KR" altLang="en-US" sz="28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8A4906D-0731-A247-911E-ED5D64B44520}"/>
              </a:ext>
            </a:extLst>
          </p:cNvPr>
          <p:cNvGrpSpPr/>
          <p:nvPr/>
        </p:nvGrpSpPr>
        <p:grpSpPr>
          <a:xfrm>
            <a:off x="-4" y="5958000"/>
            <a:ext cx="12192004" cy="900000"/>
            <a:chOff x="-4" y="5958000"/>
            <a:chExt cx="12192004" cy="9000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5686A4B-C253-094C-B745-281F21D2D1D2}"/>
                </a:ext>
              </a:extLst>
            </p:cNvPr>
            <p:cNvSpPr/>
            <p:nvPr/>
          </p:nvSpPr>
          <p:spPr>
            <a:xfrm>
              <a:off x="-2" y="5958000"/>
              <a:ext cx="12192002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noFill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A3D856-5DEA-3C48-8302-BF2F63A120EB}"/>
                </a:ext>
              </a:extLst>
            </p:cNvPr>
            <p:cNvSpPr txBox="1"/>
            <p:nvPr/>
          </p:nvSpPr>
          <p:spPr>
            <a:xfrm>
              <a:off x="-4" y="6113881"/>
              <a:ext cx="121920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EE793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21,000</a:t>
              </a:r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EE793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개의 리뷰에 대해서 </a:t>
              </a:r>
              <a:r>
                <a:rPr lang="en-US" altLang="ko-KR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labeling</a:t>
              </a:r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lang="en-US" altLang="ko-KR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작업을 수행</a:t>
              </a:r>
              <a:endPara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7930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69B3BFC-30D5-6D4C-A7F6-1D47E9975BDB}"/>
              </a:ext>
            </a:extLst>
          </p:cNvPr>
          <p:cNvSpPr txBox="1"/>
          <p:nvPr/>
        </p:nvSpPr>
        <p:spPr>
          <a:xfrm>
            <a:off x="572946" y="516306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8130"/>
                </a:solidFill>
                <a:latin typeface="나눔바른고딕" pitchFamily="50" charset="-127"/>
                <a:ea typeface="나눔바른고딕" pitchFamily="50" charset="-127"/>
              </a:rPr>
              <a:t>문제정의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54B2A77-8029-5244-95D0-D48519254389}"/>
              </a:ext>
            </a:extLst>
          </p:cNvPr>
          <p:cNvSpPr/>
          <p:nvPr/>
        </p:nvSpPr>
        <p:spPr>
          <a:xfrm>
            <a:off x="2186168" y="2277667"/>
            <a:ext cx="1181500" cy="226913"/>
          </a:xfrm>
          <a:prstGeom prst="rect">
            <a:avLst/>
          </a:prstGeom>
          <a:solidFill>
            <a:srgbClr val="FBD6D3">
              <a:alpha val="40000"/>
            </a:srgb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altLang="ko-KR" sz="1400" dirty="0">
              <a:solidFill>
                <a:schemeClr val="tx1"/>
              </a:solidFill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CC44AC-4FEC-264D-AE30-BAC8ADF5FA0A}"/>
              </a:ext>
            </a:extLst>
          </p:cNvPr>
          <p:cNvSpPr/>
          <p:nvPr/>
        </p:nvSpPr>
        <p:spPr>
          <a:xfrm>
            <a:off x="1848391" y="2093658"/>
            <a:ext cx="4193897" cy="7776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E95487B-5954-0441-8EDA-3CEC725721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8682" b="88146"/>
          <a:stretch/>
        </p:blipFill>
        <p:spPr>
          <a:xfrm>
            <a:off x="1665176" y="1817339"/>
            <a:ext cx="460909" cy="42925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3A27901-F265-954D-81F9-A3F22D938CFE}"/>
              </a:ext>
            </a:extLst>
          </p:cNvPr>
          <p:cNvSpPr txBox="1"/>
          <p:nvPr/>
        </p:nvSpPr>
        <p:spPr>
          <a:xfrm>
            <a:off x="2107826" y="2249633"/>
            <a:ext cx="2933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종업원이 불친절해서 기분이 상했지만 인생 맛집이었어요</a:t>
            </a:r>
            <a:r>
              <a: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27359A72-66DA-A847-8203-AEAC18408E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5797" y="2140358"/>
            <a:ext cx="621233" cy="679973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3C0CCBA8-91F7-AB43-A3F2-EAE5D9388377}"/>
              </a:ext>
            </a:extLst>
          </p:cNvPr>
          <p:cNvSpPr/>
          <p:nvPr/>
        </p:nvSpPr>
        <p:spPr>
          <a:xfrm>
            <a:off x="2094983" y="1973778"/>
            <a:ext cx="593432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Case 1</a:t>
            </a:r>
            <a:endParaRPr kumimoji="1" lang="ko-KR" altLang="en-US" sz="1200" b="1" dirty="0"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FF4F1D-4B87-6C4C-9640-5CC9A5734E94}"/>
              </a:ext>
            </a:extLst>
          </p:cNvPr>
          <p:cNvGrpSpPr/>
          <p:nvPr/>
        </p:nvGrpSpPr>
        <p:grpSpPr>
          <a:xfrm>
            <a:off x="3112038" y="3384039"/>
            <a:ext cx="1175120" cy="439296"/>
            <a:chOff x="3112038" y="3384039"/>
            <a:chExt cx="1175120" cy="439296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A145E56-0E95-5C46-80B9-F56E785108F8}"/>
                </a:ext>
              </a:extLst>
            </p:cNvPr>
            <p:cNvSpPr/>
            <p:nvPr/>
          </p:nvSpPr>
          <p:spPr>
            <a:xfrm>
              <a:off x="3112038" y="3603204"/>
              <a:ext cx="779738" cy="220131"/>
            </a:xfrm>
            <a:prstGeom prst="rect">
              <a:avLst/>
            </a:prstGeom>
            <a:solidFill>
              <a:srgbClr val="B9CEF4">
                <a:alpha val="40000"/>
              </a:srgb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 altLang="ko-KR" sz="1400" dirty="0">
                <a:solidFill>
                  <a:schemeClr val="tx1"/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0FF2F8E-6A4A-7B45-AD3A-E0074492DF74}"/>
                </a:ext>
              </a:extLst>
            </p:cNvPr>
            <p:cNvSpPr/>
            <p:nvPr/>
          </p:nvSpPr>
          <p:spPr>
            <a:xfrm>
              <a:off x="3708240" y="3384039"/>
              <a:ext cx="578918" cy="220131"/>
            </a:xfrm>
            <a:prstGeom prst="rect">
              <a:avLst/>
            </a:prstGeom>
            <a:solidFill>
              <a:srgbClr val="B9CEF4">
                <a:alpha val="40000"/>
              </a:srgb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 altLang="ko-KR" sz="1400" dirty="0">
                <a:solidFill>
                  <a:schemeClr val="tx1"/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D4374D-695C-BE4E-9233-C8D7E50D6EBC}"/>
              </a:ext>
            </a:extLst>
          </p:cNvPr>
          <p:cNvSpPr/>
          <p:nvPr/>
        </p:nvSpPr>
        <p:spPr>
          <a:xfrm>
            <a:off x="1848391" y="3203586"/>
            <a:ext cx="4193897" cy="7776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DD9889C-1A31-AD46-8D4B-367920ACF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8682" b="88146"/>
          <a:stretch/>
        </p:blipFill>
        <p:spPr>
          <a:xfrm>
            <a:off x="1665176" y="2927267"/>
            <a:ext cx="460909" cy="42925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5D62C97-44EC-C949-AC08-BF4E62C40745}"/>
              </a:ext>
            </a:extLst>
          </p:cNvPr>
          <p:cNvSpPr txBox="1"/>
          <p:nvPr/>
        </p:nvSpPr>
        <p:spPr>
          <a:xfrm>
            <a:off x="2107826" y="3349401"/>
            <a:ext cx="2933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완전 꿀맛</a:t>
            </a:r>
            <a:r>
              <a: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그렇지만 </a:t>
            </a:r>
            <a:r>
              <a:rPr kumimoji="1"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웨이팅은</a:t>
            </a:r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인간적으로 너무 길다</a:t>
            </a:r>
            <a:r>
              <a: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..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A795AD1-5FD2-CE40-88B5-A5CA16D9D5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5797" y="3250286"/>
            <a:ext cx="621233" cy="679973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B4025A-F548-4449-A186-96783101EDB1}"/>
              </a:ext>
            </a:extLst>
          </p:cNvPr>
          <p:cNvSpPr/>
          <p:nvPr/>
        </p:nvSpPr>
        <p:spPr>
          <a:xfrm>
            <a:off x="2094983" y="3083706"/>
            <a:ext cx="593432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Case 2</a:t>
            </a:r>
            <a:endParaRPr kumimoji="1" lang="ko-KR" altLang="en-US" sz="1200" b="1" dirty="0"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F2D1C4-72D3-5744-A8BC-49B7022DC7E2}"/>
              </a:ext>
            </a:extLst>
          </p:cNvPr>
          <p:cNvSpPr/>
          <p:nvPr/>
        </p:nvSpPr>
        <p:spPr>
          <a:xfrm>
            <a:off x="1848391" y="4313514"/>
            <a:ext cx="4193897" cy="7776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4E713E9-4D9F-3F4A-AB82-CE015FC71A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8682" b="88146"/>
          <a:stretch/>
        </p:blipFill>
        <p:spPr>
          <a:xfrm>
            <a:off x="1665176" y="4037195"/>
            <a:ext cx="460909" cy="4292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BB7DB7-D0E8-0845-A232-74268B34B518}"/>
              </a:ext>
            </a:extLst>
          </p:cNvPr>
          <p:cNvSpPr txBox="1"/>
          <p:nvPr/>
        </p:nvSpPr>
        <p:spPr>
          <a:xfrm>
            <a:off x="2107826" y="4459329"/>
            <a:ext cx="2933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맛</a:t>
            </a:r>
            <a:r>
              <a: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서비스</a:t>
            </a:r>
            <a:r>
              <a: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가격 다 평범</a:t>
            </a:r>
            <a:r>
              <a: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그렇지만 모든 것을 이기는 여기만의 분위기</a:t>
            </a:r>
            <a:endParaRPr kumimoji="1"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89C7847-7576-8240-9A2A-8EE2E657F3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5797" y="4360214"/>
            <a:ext cx="621233" cy="67997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CF38E6-95E0-C445-AEAD-363281CE6E1B}"/>
              </a:ext>
            </a:extLst>
          </p:cNvPr>
          <p:cNvSpPr/>
          <p:nvPr/>
        </p:nvSpPr>
        <p:spPr>
          <a:xfrm>
            <a:off x="2094983" y="4193634"/>
            <a:ext cx="593432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Case 3</a:t>
            </a:r>
            <a:endParaRPr kumimoji="1" lang="ko-KR" altLang="en-US" sz="1200" b="1" dirty="0"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3476BC-18A8-E447-9E8E-FA65B8D16C40}"/>
              </a:ext>
            </a:extLst>
          </p:cNvPr>
          <p:cNvGrpSpPr/>
          <p:nvPr/>
        </p:nvGrpSpPr>
        <p:grpSpPr>
          <a:xfrm>
            <a:off x="9601446" y="1562741"/>
            <a:ext cx="1666162" cy="1320361"/>
            <a:chOff x="10213953" y="1562741"/>
            <a:chExt cx="1666162" cy="132036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D7EF32E-CB13-C646-98D2-ADEE5BC6A1F8}"/>
                </a:ext>
              </a:extLst>
            </p:cNvPr>
            <p:cNvSpPr/>
            <p:nvPr/>
          </p:nvSpPr>
          <p:spPr>
            <a:xfrm>
              <a:off x="10213953" y="1710658"/>
              <a:ext cx="292314" cy="288000"/>
            </a:xfrm>
            <a:prstGeom prst="rect">
              <a:avLst/>
            </a:prstGeom>
            <a:solidFill>
              <a:srgbClr val="FBD6D3"/>
            </a:solidFill>
            <a:ln w="127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  <a:latin typeface="Nanum Brush Script" panose="03060600000000000000" pitchFamily="66" charset="-127"/>
                  <a:ea typeface="Nanum Brush Script" panose="03060600000000000000" pitchFamily="66" charset="-127"/>
                </a:rPr>
                <a:t>0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A6D911C-E3B4-DD40-8334-5C626CD8650B}"/>
                </a:ext>
              </a:extLst>
            </p:cNvPr>
            <p:cNvSpPr/>
            <p:nvPr/>
          </p:nvSpPr>
          <p:spPr>
            <a:xfrm>
              <a:off x="10213953" y="2153671"/>
              <a:ext cx="292314" cy="288000"/>
            </a:xfrm>
            <a:prstGeom prst="rect">
              <a:avLst/>
            </a:prstGeom>
            <a:solidFill>
              <a:srgbClr val="B9CEF4"/>
            </a:solidFill>
            <a:ln w="127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  <a:latin typeface="Nanum Brush Script" panose="03060600000000000000" pitchFamily="66" charset="-127"/>
                  <a:ea typeface="Nanum Brush Script" panose="03060600000000000000" pitchFamily="66" charset="-127"/>
                </a:rPr>
                <a:t>1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A1B932E-9531-B44F-A9FC-CFF5AF817E39}"/>
                </a:ext>
              </a:extLst>
            </p:cNvPr>
            <p:cNvSpPr/>
            <p:nvPr/>
          </p:nvSpPr>
          <p:spPr>
            <a:xfrm>
              <a:off x="10213953" y="2569789"/>
              <a:ext cx="292314" cy="288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1683B4B-BAF4-3244-A4E3-8F99C40DCFB5}"/>
                </a:ext>
              </a:extLst>
            </p:cNvPr>
            <p:cNvSpPr/>
            <p:nvPr/>
          </p:nvSpPr>
          <p:spPr>
            <a:xfrm>
              <a:off x="10506021" y="1562741"/>
              <a:ext cx="1374094" cy="13203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부정</a:t>
              </a:r>
              <a:endParaRPr kumimoji="1"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>
                <a:lnSpc>
                  <a:spcPct val="200000"/>
                </a:lnSpc>
              </a:pPr>
              <a:r>
                <a:rPr kumimoji="1"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긍정</a:t>
              </a:r>
              <a:endParaRPr kumimoji="1"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>
                <a:lnSpc>
                  <a:spcPct val="200000"/>
                </a:lnSpc>
              </a:pPr>
              <a:r>
                <a:rPr kumimoji="1"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 Gothic" panose="020D0604000000000000" pitchFamily="34" charset="-127"/>
                  <a:ea typeface="Nanum Gothic" panose="020D0604000000000000" pitchFamily="34" charset="-127"/>
                </a:rPr>
                <a:t>Missing values</a:t>
              </a:r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E17A41AC-82BA-0542-83C0-BE57EBD5C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624680"/>
              </p:ext>
            </p:extLst>
          </p:nvPr>
        </p:nvGraphicFramePr>
        <p:xfrm>
          <a:off x="7656493" y="1727200"/>
          <a:ext cx="837173" cy="3373120"/>
        </p:xfrm>
        <a:graphic>
          <a:graphicData uri="http://schemas.openxmlformats.org/drawingml/2006/table">
            <a:tbl>
              <a:tblPr firstRow="1" bandRow="1">
                <a:solidFill>
                  <a:srgbClr val="4983EC">
                    <a:alpha val="50196"/>
                  </a:srgbClr>
                </a:solidFill>
                <a:tableStyleId>{2A488322-F2BA-4B5B-9748-0D474271808F}</a:tableStyleId>
              </a:tblPr>
              <a:tblGrid>
                <a:gridCol w="837173">
                  <a:extLst>
                    <a:ext uri="{9D8B030D-6E8A-4147-A177-3AD203B41FA5}">
                      <a16:colId xmlns:a16="http://schemas.microsoft.com/office/drawing/2014/main" val="456522891"/>
                    </a:ext>
                  </a:extLst>
                </a:gridCol>
              </a:tblGrid>
              <a:tr h="358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가성비</a:t>
                      </a:r>
                      <a:endParaRPr lang="ko-KR" altLang="en-US" sz="16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662911"/>
                  </a:ext>
                </a:extLst>
              </a:tr>
              <a:tr h="100490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170196"/>
                  </a:ext>
                </a:extLst>
              </a:tr>
              <a:tr h="100490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94060"/>
                  </a:ext>
                </a:extLst>
              </a:tr>
              <a:tr h="100490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994904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3F415D0C-E4B2-484A-AFF7-6840DBFE2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310326"/>
              </p:ext>
            </p:extLst>
          </p:nvPr>
        </p:nvGraphicFramePr>
        <p:xfrm>
          <a:off x="8490373" y="1727200"/>
          <a:ext cx="837173" cy="3373120"/>
        </p:xfrm>
        <a:graphic>
          <a:graphicData uri="http://schemas.openxmlformats.org/drawingml/2006/table">
            <a:tbl>
              <a:tblPr firstRow="1" bandRow="1">
                <a:solidFill>
                  <a:srgbClr val="4983EC">
                    <a:alpha val="50196"/>
                  </a:srgbClr>
                </a:solidFill>
                <a:tableStyleId>{2A488322-F2BA-4B5B-9748-0D474271808F}</a:tableStyleId>
              </a:tblPr>
              <a:tblGrid>
                <a:gridCol w="837173">
                  <a:extLst>
                    <a:ext uri="{9D8B030D-6E8A-4147-A177-3AD203B41FA5}">
                      <a16:colId xmlns:a16="http://schemas.microsoft.com/office/drawing/2014/main" val="3335859694"/>
                    </a:ext>
                  </a:extLst>
                </a:gridCol>
              </a:tblGrid>
              <a:tr h="358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웨이팅</a:t>
                      </a:r>
                      <a:endParaRPr lang="ko-KR" altLang="en-US" sz="16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662911"/>
                  </a:ext>
                </a:extLst>
              </a:tr>
              <a:tr h="100490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170196"/>
                  </a:ext>
                </a:extLst>
              </a:tr>
              <a:tr h="10049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latin typeface="Nanum Brush Script" panose="03060600000000000000" pitchFamily="66" charset="-127"/>
                          <a:ea typeface="Nanum Brush Script" panose="03060600000000000000" pitchFamily="66" charset="-127"/>
                        </a:rPr>
                        <a:t>1</a:t>
                      </a:r>
                      <a:endParaRPr lang="ko-KR" altLang="en-US" sz="2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94060"/>
                  </a:ext>
                </a:extLst>
              </a:tr>
              <a:tr h="100490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Nanum Brush Script" panose="03060600000000000000" pitchFamily="66" charset="-127"/>
                        <a:ea typeface="Nanum Brush Script" panose="03060600000000000000" pitchFamily="66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994904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75C842-BBCF-1C46-BDC7-D8CC78CC2F23}"/>
              </a:ext>
            </a:extLst>
          </p:cNvPr>
          <p:cNvSpPr/>
          <p:nvPr/>
        </p:nvSpPr>
        <p:spPr>
          <a:xfrm>
            <a:off x="-2" y="-1"/>
            <a:ext cx="12192002" cy="324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3B2B504-E4BF-6542-B35A-07CE79F20719}"/>
              </a:ext>
            </a:extLst>
          </p:cNvPr>
          <p:cNvSpPr/>
          <p:nvPr/>
        </p:nvSpPr>
        <p:spPr>
          <a:xfrm>
            <a:off x="9461498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D281767-8B39-9946-9968-978A143423AD}"/>
              </a:ext>
            </a:extLst>
          </p:cNvPr>
          <p:cNvSpPr/>
          <p:nvPr/>
        </p:nvSpPr>
        <p:spPr>
          <a:xfrm>
            <a:off x="1077454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8D70ED3-1E28-D24C-A279-074D41909E85}"/>
              </a:ext>
            </a:extLst>
          </p:cNvPr>
          <p:cNvSpPr/>
          <p:nvPr/>
        </p:nvSpPr>
        <p:spPr>
          <a:xfrm>
            <a:off x="1142249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363580B-DE8B-B244-8287-850601286A6A}"/>
              </a:ext>
            </a:extLst>
          </p:cNvPr>
          <p:cNvSpPr txBox="1"/>
          <p:nvPr/>
        </p:nvSpPr>
        <p:spPr>
          <a:xfrm>
            <a:off x="9157412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주제 선정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234FDF5-D883-AB4A-A4A8-F543DF5CB3EF}"/>
              </a:ext>
            </a:extLst>
          </p:cNvPr>
          <p:cNvSpPr txBox="1"/>
          <p:nvPr/>
        </p:nvSpPr>
        <p:spPr>
          <a:xfrm>
            <a:off x="9815781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문제 정의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622DA9-0AE2-C948-86AC-7484B59BAD72}"/>
              </a:ext>
            </a:extLst>
          </p:cNvPr>
          <p:cNvSpPr txBox="1"/>
          <p:nvPr/>
        </p:nvSpPr>
        <p:spPr>
          <a:xfrm>
            <a:off x="11127346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개선 방안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BBCB590-D8C6-2042-80B5-80374D3C8B46}"/>
              </a:ext>
            </a:extLst>
          </p:cNvPr>
          <p:cNvSpPr/>
          <p:nvPr/>
        </p:nvSpPr>
        <p:spPr>
          <a:xfrm>
            <a:off x="10111975" y="259644"/>
            <a:ext cx="113720" cy="113720"/>
          </a:xfrm>
          <a:prstGeom prst="ellipse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D05FBB9-CB47-B94A-A2D7-DB2AA934B319}"/>
              </a:ext>
            </a:extLst>
          </p:cNvPr>
          <p:cNvSpPr txBox="1"/>
          <p:nvPr/>
        </p:nvSpPr>
        <p:spPr>
          <a:xfrm>
            <a:off x="10426228" y="35338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서비스 구현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A5E20ED-5A4D-EE41-80D8-F1D68EB4770B}"/>
              </a:ext>
            </a:extLst>
          </p:cNvPr>
          <p:cNvSpPr txBox="1"/>
          <p:nvPr/>
        </p:nvSpPr>
        <p:spPr>
          <a:xfrm>
            <a:off x="383859" y="53090"/>
            <a:ext cx="28440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망고플레이트 리뷰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감성분석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| 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발표자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장보윤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3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4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792DEC-2094-2744-AF1E-AA976526F072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338A04-F127-B94C-B68D-7275F4B5D937}"/>
              </a:ext>
            </a:extLst>
          </p:cNvPr>
          <p:cNvSpPr txBox="1"/>
          <p:nvPr/>
        </p:nvSpPr>
        <p:spPr>
          <a:xfrm>
            <a:off x="499498" y="774437"/>
            <a:ext cx="6346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기존의 </a:t>
            </a: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Sentimental </a:t>
            </a:r>
            <a:r>
              <a:rPr lang="en-US" altLang="ko-KR" sz="28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Aanalysis</a:t>
            </a: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와</a:t>
            </a: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차이점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56DADF-4D64-824C-85A5-BE6BCEE955A0}"/>
              </a:ext>
            </a:extLst>
          </p:cNvPr>
          <p:cNvSpPr/>
          <p:nvPr/>
        </p:nvSpPr>
        <p:spPr>
          <a:xfrm>
            <a:off x="5217826" y="3081204"/>
            <a:ext cx="1690255" cy="576000"/>
          </a:xfrm>
          <a:prstGeom prst="rect">
            <a:avLst/>
          </a:prstGeom>
          <a:solidFill>
            <a:srgbClr val="3981F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긍정</a:t>
            </a:r>
            <a:r>
              <a:rPr kumimoji="1"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class</a:t>
            </a:r>
            <a:endParaRPr kumimoji="1" lang="ko-KR" altLang="en-US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F5F92E-4880-D746-AB09-86B6E980F536}"/>
              </a:ext>
            </a:extLst>
          </p:cNvPr>
          <p:cNvSpPr/>
          <p:nvPr/>
        </p:nvSpPr>
        <p:spPr>
          <a:xfrm>
            <a:off x="3583502" y="3081204"/>
            <a:ext cx="1634323" cy="576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부정</a:t>
            </a:r>
            <a:r>
              <a:rPr kumimoji="1"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class</a:t>
            </a:r>
            <a:endParaRPr kumimoji="1"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93AB1-15D5-B548-95E2-4BFCF406588E}"/>
              </a:ext>
            </a:extLst>
          </p:cNvPr>
          <p:cNvSpPr/>
          <p:nvPr/>
        </p:nvSpPr>
        <p:spPr>
          <a:xfrm>
            <a:off x="6908081" y="3081899"/>
            <a:ext cx="1690255" cy="57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missing </a:t>
            </a:r>
            <a:r>
              <a:rPr kumimoji="1"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class</a:t>
            </a:r>
            <a:endParaRPr kumimoji="1" lang="ko-KR" altLang="en-US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2ED46F-C9AF-8A4F-A5E9-43BB30D07939}"/>
              </a:ext>
            </a:extLst>
          </p:cNvPr>
          <p:cNvSpPr txBox="1"/>
          <p:nvPr/>
        </p:nvSpPr>
        <p:spPr>
          <a:xfrm>
            <a:off x="572946" y="516306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8130"/>
                </a:solidFill>
                <a:latin typeface="나눔바른고딕" pitchFamily="50" charset="-127"/>
                <a:ea typeface="나눔바른고딕" pitchFamily="50" charset="-127"/>
              </a:rPr>
              <a:t>문제정의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0DEF47-5BFA-E24D-8356-CE789743D862}"/>
              </a:ext>
            </a:extLst>
          </p:cNvPr>
          <p:cNvSpPr/>
          <p:nvPr/>
        </p:nvSpPr>
        <p:spPr>
          <a:xfrm>
            <a:off x="-2" y="-1"/>
            <a:ext cx="12192002" cy="324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4E72558-E484-BC4E-BB2A-7DE4EB05F20A}"/>
              </a:ext>
            </a:extLst>
          </p:cNvPr>
          <p:cNvSpPr/>
          <p:nvPr/>
        </p:nvSpPr>
        <p:spPr>
          <a:xfrm>
            <a:off x="9461498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8CD9046-75C8-4343-9377-E8B9B8EDE4D0}"/>
              </a:ext>
            </a:extLst>
          </p:cNvPr>
          <p:cNvSpPr/>
          <p:nvPr/>
        </p:nvSpPr>
        <p:spPr>
          <a:xfrm>
            <a:off x="1077454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CC03155-B153-9B47-939F-7A0DC474195B}"/>
              </a:ext>
            </a:extLst>
          </p:cNvPr>
          <p:cNvSpPr/>
          <p:nvPr/>
        </p:nvSpPr>
        <p:spPr>
          <a:xfrm>
            <a:off x="1142249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42079B-F3D1-5A4C-B341-D55B800CE316}"/>
              </a:ext>
            </a:extLst>
          </p:cNvPr>
          <p:cNvSpPr txBox="1"/>
          <p:nvPr/>
        </p:nvSpPr>
        <p:spPr>
          <a:xfrm>
            <a:off x="9157412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주제 선정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2DE661-E237-2F42-ABE0-3CEB192CCAC7}"/>
              </a:ext>
            </a:extLst>
          </p:cNvPr>
          <p:cNvSpPr txBox="1"/>
          <p:nvPr/>
        </p:nvSpPr>
        <p:spPr>
          <a:xfrm>
            <a:off x="9815781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문제 정의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702188-77D0-3643-AC32-4CF475DE9009}"/>
              </a:ext>
            </a:extLst>
          </p:cNvPr>
          <p:cNvSpPr txBox="1"/>
          <p:nvPr/>
        </p:nvSpPr>
        <p:spPr>
          <a:xfrm>
            <a:off x="11127346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개선 방안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D9AE073-4882-A145-8F16-FCC50AAEB6CF}"/>
              </a:ext>
            </a:extLst>
          </p:cNvPr>
          <p:cNvSpPr/>
          <p:nvPr/>
        </p:nvSpPr>
        <p:spPr>
          <a:xfrm>
            <a:off x="10111975" y="259644"/>
            <a:ext cx="113720" cy="113720"/>
          </a:xfrm>
          <a:prstGeom prst="ellipse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F001AB-B7A8-834E-A17E-2447CC0A9BC7}"/>
              </a:ext>
            </a:extLst>
          </p:cNvPr>
          <p:cNvSpPr txBox="1"/>
          <p:nvPr/>
        </p:nvSpPr>
        <p:spPr>
          <a:xfrm>
            <a:off x="10426228" y="35338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서비스 구현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EBA42B-C75C-3D4B-955E-224633D8AF04}"/>
              </a:ext>
            </a:extLst>
          </p:cNvPr>
          <p:cNvGrpSpPr/>
          <p:nvPr/>
        </p:nvGrpSpPr>
        <p:grpSpPr>
          <a:xfrm>
            <a:off x="-4" y="5958000"/>
            <a:ext cx="12192004" cy="900000"/>
            <a:chOff x="-4" y="5958000"/>
            <a:chExt cx="12192004" cy="9000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5686A4B-C253-094C-B745-281F21D2D1D2}"/>
                </a:ext>
              </a:extLst>
            </p:cNvPr>
            <p:cNvSpPr/>
            <p:nvPr/>
          </p:nvSpPr>
          <p:spPr>
            <a:xfrm>
              <a:off x="-2" y="5958000"/>
              <a:ext cx="12192002" cy="90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noFill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6758F7-E71F-044D-96D9-CB5E27967E0A}"/>
                </a:ext>
              </a:extLst>
            </p:cNvPr>
            <p:cNvSpPr txBox="1"/>
            <p:nvPr/>
          </p:nvSpPr>
          <p:spPr>
            <a:xfrm>
              <a:off x="-4" y="6113881"/>
              <a:ext cx="121920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(</a:t>
              </a:r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EE793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부정</a:t>
              </a:r>
              <a:r>
                <a:rPr lang="en-US" altLang="ko-KR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/</a:t>
              </a:r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EE793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긍정</a:t>
              </a:r>
              <a:r>
                <a:rPr lang="en-US" altLang="ko-KR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/</a:t>
              </a:r>
              <a:r>
                <a:rPr lang="en-US" altLang="ko-KR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EE7930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missing class</a:t>
              </a:r>
              <a:r>
                <a:rPr lang="ko-KR" altLang="en-US" sz="32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를</a:t>
              </a:r>
              <a:r>
                <a:rPr lang="ko-KR" altLang="en-US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예측하는 모델</a:t>
              </a:r>
              <a:r>
                <a:rPr lang="en-US" altLang="ko-KR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) </a:t>
              </a:r>
              <a:r>
                <a:rPr lang="en-US" altLang="ko-KR" sz="28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X </a:t>
              </a:r>
              <a:r>
                <a:rPr lang="en-US" altLang="ko-KR" sz="3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3</a:t>
              </a:r>
              <a:endParaRPr lang="ko-KR" altLang="en-US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7930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1505A1A-9D16-804A-A676-FFBBF5284160}"/>
              </a:ext>
            </a:extLst>
          </p:cNvPr>
          <p:cNvSpPr txBox="1"/>
          <p:nvPr/>
        </p:nvSpPr>
        <p:spPr>
          <a:xfrm>
            <a:off x="383859" y="53090"/>
            <a:ext cx="28440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망고플레이트 리뷰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감성분석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| 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발표자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장보윤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44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792DEC-2094-2744-AF1E-AA976526F072}"/>
              </a:ext>
            </a:extLst>
          </p:cNvPr>
          <p:cNvSpPr/>
          <p:nvPr/>
        </p:nvSpPr>
        <p:spPr>
          <a:xfrm>
            <a:off x="469203" y="587153"/>
            <a:ext cx="36000" cy="612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noFill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A599B2-275A-A243-B48A-2E8B7CC1853C}"/>
              </a:ext>
            </a:extLst>
          </p:cNvPr>
          <p:cNvSpPr txBox="1"/>
          <p:nvPr/>
        </p:nvSpPr>
        <p:spPr>
          <a:xfrm>
            <a:off x="499498" y="774437"/>
            <a:ext cx="3531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분석 및 설계 </a:t>
            </a:r>
            <a:r>
              <a:rPr lang="ko-KR" altLang="en-US" sz="28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아키텍쳐</a:t>
            </a:r>
            <a:endParaRPr lang="ko-KR" altLang="en-US" sz="2800" b="1" dirty="0">
              <a:ln>
                <a:solidFill>
                  <a:schemeClr val="tx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CE6DD9-8E1E-0748-837D-CE67EAAC0CC5}"/>
              </a:ext>
            </a:extLst>
          </p:cNvPr>
          <p:cNvSpPr txBox="1"/>
          <p:nvPr/>
        </p:nvSpPr>
        <p:spPr>
          <a:xfrm>
            <a:off x="549551" y="516306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8130"/>
                </a:solidFill>
                <a:latin typeface="나눔바른고딕" pitchFamily="50" charset="-127"/>
                <a:ea typeface="나눔바른고딕" pitchFamily="50" charset="-127"/>
              </a:rPr>
              <a:t>서비스 구현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13A497-CCD8-B74E-8F1E-FB534F25C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596337"/>
              </p:ext>
            </p:extLst>
          </p:nvPr>
        </p:nvGraphicFramePr>
        <p:xfrm>
          <a:off x="469203" y="1542420"/>
          <a:ext cx="11305698" cy="4001898"/>
        </p:xfrm>
        <a:graphic>
          <a:graphicData uri="http://schemas.openxmlformats.org/drawingml/2006/table">
            <a:tbl>
              <a:tblPr firstRow="1" bandRow="1">
                <a:solidFill>
                  <a:srgbClr val="C3D4F4"/>
                </a:solidFill>
                <a:tableStyleId>{5C22544A-7EE6-4342-B048-85BDC9FD1C3A}</a:tableStyleId>
              </a:tblPr>
              <a:tblGrid>
                <a:gridCol w="1884283">
                  <a:extLst>
                    <a:ext uri="{9D8B030D-6E8A-4147-A177-3AD203B41FA5}">
                      <a16:colId xmlns:a16="http://schemas.microsoft.com/office/drawing/2014/main" val="2859102966"/>
                    </a:ext>
                  </a:extLst>
                </a:gridCol>
                <a:gridCol w="1884283">
                  <a:extLst>
                    <a:ext uri="{9D8B030D-6E8A-4147-A177-3AD203B41FA5}">
                      <a16:colId xmlns:a16="http://schemas.microsoft.com/office/drawing/2014/main" val="3889230072"/>
                    </a:ext>
                  </a:extLst>
                </a:gridCol>
                <a:gridCol w="1884283">
                  <a:extLst>
                    <a:ext uri="{9D8B030D-6E8A-4147-A177-3AD203B41FA5}">
                      <a16:colId xmlns:a16="http://schemas.microsoft.com/office/drawing/2014/main" val="3787472643"/>
                    </a:ext>
                  </a:extLst>
                </a:gridCol>
                <a:gridCol w="1884283">
                  <a:extLst>
                    <a:ext uri="{9D8B030D-6E8A-4147-A177-3AD203B41FA5}">
                      <a16:colId xmlns:a16="http://schemas.microsoft.com/office/drawing/2014/main" val="3207070698"/>
                    </a:ext>
                  </a:extLst>
                </a:gridCol>
                <a:gridCol w="1884283">
                  <a:extLst>
                    <a:ext uri="{9D8B030D-6E8A-4147-A177-3AD203B41FA5}">
                      <a16:colId xmlns:a16="http://schemas.microsoft.com/office/drawing/2014/main" val="2826690933"/>
                    </a:ext>
                  </a:extLst>
                </a:gridCol>
                <a:gridCol w="1884283">
                  <a:extLst>
                    <a:ext uri="{9D8B030D-6E8A-4147-A177-3AD203B41FA5}">
                      <a16:colId xmlns:a16="http://schemas.microsoft.com/office/drawing/2014/main" val="2055865407"/>
                    </a:ext>
                  </a:extLst>
                </a:gridCol>
              </a:tblGrid>
              <a:tr h="3386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데이터 수집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데이터 저장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전처리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모델링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시각화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서비스 구현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245563"/>
                  </a:ext>
                </a:extLst>
              </a:tr>
              <a:tr h="3663261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B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4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D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CE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96584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6888AA4-DA94-F147-86C2-DF195E02E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863408"/>
              </p:ext>
            </p:extLst>
          </p:nvPr>
        </p:nvGraphicFramePr>
        <p:xfrm>
          <a:off x="475930" y="2074984"/>
          <a:ext cx="1880297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297">
                  <a:extLst>
                    <a:ext uri="{9D8B030D-6E8A-4147-A177-3AD203B41FA5}">
                      <a16:colId xmlns:a16="http://schemas.microsoft.com/office/drawing/2014/main" val="67041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47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74472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5427F94-7C35-9340-A99D-187B4280DFBF}"/>
              </a:ext>
            </a:extLst>
          </p:cNvPr>
          <p:cNvSpPr/>
          <p:nvPr/>
        </p:nvSpPr>
        <p:spPr>
          <a:xfrm>
            <a:off x="513037" y="2301630"/>
            <a:ext cx="1906291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lang="ko-KR" altLang="en-US" sz="12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파이썬</a:t>
            </a:r>
            <a:r>
              <a:rPr lang="en-US" altLang="ko-KR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크롤링</a:t>
            </a:r>
            <a:endParaRPr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atinLnBrk="1"/>
            <a:r>
              <a:rPr lang="en-US" altLang="ko-KR" sz="5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sz="11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atinLnBrk="1"/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식신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포잉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망고플레이트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atinLnBrk="1"/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Request, selenium</a:t>
            </a:r>
            <a:endParaRPr lang="ko-KR" altLang="en-US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3202C86-DD97-7745-B76E-B54326362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8" r="76167" b="15558"/>
          <a:stretch/>
        </p:blipFill>
        <p:spPr>
          <a:xfrm>
            <a:off x="558516" y="2304334"/>
            <a:ext cx="258449" cy="236000"/>
          </a:xfrm>
          <a:prstGeom prst="rect">
            <a:avLst/>
          </a:prstGeom>
        </p:spPr>
      </p:pic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A7A99340-B977-A744-A0BF-FBB5B8228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727955"/>
              </p:ext>
            </p:extLst>
          </p:nvPr>
        </p:nvGraphicFramePr>
        <p:xfrm>
          <a:off x="4236524" y="2055773"/>
          <a:ext cx="3772714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714">
                  <a:extLst>
                    <a:ext uri="{9D8B030D-6E8A-4147-A177-3AD203B41FA5}">
                      <a16:colId xmlns:a16="http://schemas.microsoft.com/office/drawing/2014/main" val="67041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47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744728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16A40BA0-048A-B940-9C8E-AD060F6FBDFE}"/>
              </a:ext>
            </a:extLst>
          </p:cNvPr>
          <p:cNvSpPr/>
          <p:nvPr/>
        </p:nvSpPr>
        <p:spPr>
          <a:xfrm>
            <a:off x="6518363" y="2225866"/>
            <a:ext cx="202299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5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sz="11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232E679E-C05F-6449-B53B-78E2DB84D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683811"/>
              </p:ext>
            </p:extLst>
          </p:nvPr>
        </p:nvGraphicFramePr>
        <p:xfrm>
          <a:off x="469203" y="4316455"/>
          <a:ext cx="11295236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5236">
                  <a:extLst>
                    <a:ext uri="{9D8B030D-6E8A-4147-A177-3AD203B41FA5}">
                      <a16:colId xmlns:a16="http://schemas.microsoft.com/office/drawing/2014/main" val="67041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47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744728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7BC39237-8EE5-724D-8972-2D1C9F07D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600332"/>
              </p:ext>
            </p:extLst>
          </p:nvPr>
        </p:nvGraphicFramePr>
        <p:xfrm>
          <a:off x="8009238" y="2053917"/>
          <a:ext cx="3755201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5201">
                  <a:extLst>
                    <a:ext uri="{9D8B030D-6E8A-4147-A177-3AD203B41FA5}">
                      <a16:colId xmlns:a16="http://schemas.microsoft.com/office/drawing/2014/main" val="67041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47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744728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F565172D-BACA-D94A-928E-4E424A680E51}"/>
              </a:ext>
            </a:extLst>
          </p:cNvPr>
          <p:cNvSpPr/>
          <p:nvPr/>
        </p:nvSpPr>
        <p:spPr>
          <a:xfrm>
            <a:off x="9075819" y="2297757"/>
            <a:ext cx="1606530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웹 서비스 구현</a:t>
            </a:r>
            <a:endParaRPr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atinLnBrk="1"/>
            <a:r>
              <a:rPr lang="en-US" altLang="ko-KR" sz="5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sz="11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atinLnBrk="1"/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HTML, CSS, </a:t>
            </a:r>
            <a:r>
              <a:rPr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Jquery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atinLnBrk="1"/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Flask</a:t>
            </a:r>
          </a:p>
          <a:p>
            <a:pPr latinLnBrk="1"/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NginX</a:t>
            </a:r>
            <a:endParaRPr lang="ko-KR" altLang="en-US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F53C80-9C4B-8942-B717-3432F0054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4754" y="2277830"/>
            <a:ext cx="598032" cy="5470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05F8FF-6F2F-724C-B683-C15D7DE11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679" y="2304334"/>
            <a:ext cx="515833" cy="5158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22365B-89AA-0A4B-A830-632694699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8748" y="4599946"/>
            <a:ext cx="586387" cy="3508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235E99-AF5E-B341-84B0-6383F4E300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9980" y="2937262"/>
            <a:ext cx="711927" cy="278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82E52D-0DAE-D84E-B27B-3B5E1CB87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037" y="3038778"/>
            <a:ext cx="586008" cy="5232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51CC1C-9FE7-714A-9F73-8F694482EB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541" b="70505" l="19337" r="44573">
                        <a14:foregroundMark x1="21500" y1="55395" x2="21500" y2="55395"/>
                        <a14:foregroundMark x1="24875" y1="60400" x2="24875" y2="60400"/>
                        <a14:foregroundMark x1="20875" y1="51613" x2="20875" y2="51613"/>
                        <a14:foregroundMark x1="21188" y1="55395" x2="21188" y2="55395"/>
                        <a14:foregroundMark x1="23563" y1="49833" x2="24438" y2="55284"/>
                        <a14:foregroundMark x1="27063" y1="54505" x2="21938" y2="52948"/>
                        <a14:foregroundMark x1="25563" y1="55284" x2="26438" y2="52392"/>
                        <a14:foregroundMark x1="22375" y1="55284" x2="23250" y2="58621"/>
                        <a14:foregroundMark x1="24000" y1="58398" x2="26000" y2="59177"/>
                        <a14:foregroundMark x1="26875" y1="63293" x2="21313" y2="60957"/>
                        <a14:foregroundMark x1="22813" y1="62069" x2="26313" y2="66741"/>
                        <a14:foregroundMark x1="30250" y1="58621" x2="32625" y2="58954"/>
                        <a14:foregroundMark x1="30125" y1="56618" x2="34625" y2="59956"/>
                        <a14:foregroundMark x1="33750" y1="61290" x2="31563" y2="56062"/>
                        <a14:foregroundMark x1="32313" y1="62069" x2="33063" y2="59733"/>
                        <a14:foregroundMark x1="31125" y1="60178" x2="31000" y2="63626"/>
                        <a14:foregroundMark x1="30875" y1="63070" x2="34625" y2="63849"/>
                      </a14:backgroundRemoval>
                    </a14:imgEffect>
                  </a14:imgLayer>
                </a14:imgProps>
              </a:ext>
            </a:extLst>
          </a:blip>
          <a:srcRect l="16183" t="21046" r="52273" b="23999"/>
          <a:stretch/>
        </p:blipFill>
        <p:spPr>
          <a:xfrm>
            <a:off x="1397153" y="2992837"/>
            <a:ext cx="587296" cy="574248"/>
          </a:xfrm>
          <a:prstGeom prst="rect">
            <a:avLst/>
          </a:prstGeom>
        </p:spPr>
      </p:pic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6470CE64-5472-CE4F-B8EE-AA6CE6F6E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693681"/>
              </p:ext>
            </p:extLst>
          </p:nvPr>
        </p:nvGraphicFramePr>
        <p:xfrm>
          <a:off x="2356227" y="3504629"/>
          <a:ext cx="7533308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3308">
                  <a:extLst>
                    <a:ext uri="{9D8B030D-6E8A-4147-A177-3AD203B41FA5}">
                      <a16:colId xmlns:a16="http://schemas.microsoft.com/office/drawing/2014/main" val="67041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47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74472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9D7D8A6D-2DAA-A948-9E84-F1BB5C5047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67402" y="3417957"/>
            <a:ext cx="1115044" cy="574248"/>
          </a:xfrm>
          <a:prstGeom prst="rect">
            <a:avLst/>
          </a:prstGeom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6B6F6CF6-DF9B-9B47-B5EB-D3FEBAC5FFCB}"/>
              </a:ext>
            </a:extLst>
          </p:cNvPr>
          <p:cNvSpPr/>
          <p:nvPr/>
        </p:nvSpPr>
        <p:spPr>
          <a:xfrm>
            <a:off x="4828637" y="3653651"/>
            <a:ext cx="246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atinLnBrk="1"/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수집한 데이터를 </a:t>
            </a:r>
            <a:r>
              <a:rPr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db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저장 및 가공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1E89289-CE96-A246-B09C-8DE073B9F61F}"/>
              </a:ext>
            </a:extLst>
          </p:cNvPr>
          <p:cNvSpPr/>
          <p:nvPr/>
        </p:nvSpPr>
        <p:spPr>
          <a:xfrm>
            <a:off x="5102589" y="4426443"/>
            <a:ext cx="327365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atinLnBrk="1"/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GPU instance</a:t>
            </a:r>
            <a:r>
              <a:rPr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사용해 </a:t>
            </a:r>
            <a:r>
              <a:rPr lang="ko-KR" altLang="en-US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계산속도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가속화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atinLnBrk="1"/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서비스를 배포할 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instance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flask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와 </a:t>
            </a:r>
            <a:r>
              <a:rPr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nginx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연결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D606432-43CA-AC4D-BBBF-EDE3950CF838}"/>
              </a:ext>
            </a:extLst>
          </p:cNvPr>
          <p:cNvSpPr/>
          <p:nvPr/>
        </p:nvSpPr>
        <p:spPr>
          <a:xfrm>
            <a:off x="6147537" y="2235770"/>
            <a:ext cx="186578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atinLnBrk="1"/>
            <a:r>
              <a:rPr lang="en-US" altLang="ko-KR" sz="12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PyTorch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atinLnBrk="1"/>
            <a:r>
              <a:rPr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BiLSTM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+ self Attention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EA8A7E1-A89A-D945-A806-7D153DDF5995}"/>
              </a:ext>
            </a:extLst>
          </p:cNvPr>
          <p:cNvSpPr/>
          <p:nvPr/>
        </p:nvSpPr>
        <p:spPr>
          <a:xfrm>
            <a:off x="6158739" y="2788457"/>
            <a:ext cx="1865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atinLnBrk="1"/>
            <a:r>
              <a:rPr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Lightgbm</a:t>
            </a:r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en-US" altLang="ko-KR" sz="12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XGBoost</a:t>
            </a:r>
            <a:endParaRPr lang="en-US" altLang="ko-KR" sz="1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63A1FC9-18A2-9944-9FD0-5AB18E439749}"/>
              </a:ext>
            </a:extLst>
          </p:cNvPr>
          <p:cNvSpPr/>
          <p:nvPr/>
        </p:nvSpPr>
        <p:spPr>
          <a:xfrm>
            <a:off x="-2" y="-1"/>
            <a:ext cx="12192002" cy="324000"/>
          </a:xfrm>
          <a:prstGeom prst="rect">
            <a:avLst/>
          </a:prstGeom>
          <a:solidFill>
            <a:srgbClr val="FF8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noFill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03C63A7-8BB3-EE45-A320-645484E7EF00}"/>
              </a:ext>
            </a:extLst>
          </p:cNvPr>
          <p:cNvSpPr/>
          <p:nvPr/>
        </p:nvSpPr>
        <p:spPr>
          <a:xfrm>
            <a:off x="9461498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4B12BF0-2CA8-8C42-8C5F-F111C10A7866}"/>
              </a:ext>
            </a:extLst>
          </p:cNvPr>
          <p:cNvSpPr/>
          <p:nvPr/>
        </p:nvSpPr>
        <p:spPr>
          <a:xfrm>
            <a:off x="1077454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D01820E-0766-894D-95E7-00C35D5A8F23}"/>
              </a:ext>
            </a:extLst>
          </p:cNvPr>
          <p:cNvSpPr/>
          <p:nvPr/>
        </p:nvSpPr>
        <p:spPr>
          <a:xfrm>
            <a:off x="11422497" y="259644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936B40-3FD3-6842-BD9E-57574352055B}"/>
              </a:ext>
            </a:extLst>
          </p:cNvPr>
          <p:cNvSpPr txBox="1"/>
          <p:nvPr/>
        </p:nvSpPr>
        <p:spPr>
          <a:xfrm>
            <a:off x="9157412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주제 선정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CF6AAF-AD0A-5C4F-8F84-FF66A850E535}"/>
              </a:ext>
            </a:extLst>
          </p:cNvPr>
          <p:cNvSpPr txBox="1"/>
          <p:nvPr/>
        </p:nvSpPr>
        <p:spPr>
          <a:xfrm>
            <a:off x="9815781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문제 정의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4E97C57-087F-8744-A6D2-D9DC2E9BA65F}"/>
              </a:ext>
            </a:extLst>
          </p:cNvPr>
          <p:cNvSpPr txBox="1"/>
          <p:nvPr/>
        </p:nvSpPr>
        <p:spPr>
          <a:xfrm>
            <a:off x="11127346" y="3533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개선 방안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6035DBB-7DC5-C349-9E32-194A33D3B8A6}"/>
              </a:ext>
            </a:extLst>
          </p:cNvPr>
          <p:cNvSpPr txBox="1"/>
          <p:nvPr/>
        </p:nvSpPr>
        <p:spPr>
          <a:xfrm>
            <a:off x="10426228" y="35338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서비스 구현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C09FFE5-DCC1-7447-B1A2-CDB4B755CC33}"/>
              </a:ext>
            </a:extLst>
          </p:cNvPr>
          <p:cNvSpPr/>
          <p:nvPr/>
        </p:nvSpPr>
        <p:spPr>
          <a:xfrm>
            <a:off x="10788482" y="255929"/>
            <a:ext cx="113720" cy="113720"/>
          </a:xfrm>
          <a:prstGeom prst="ellipse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6DDF40A-1041-E34D-8F86-0220B8FE3D7E}"/>
              </a:ext>
            </a:extLst>
          </p:cNvPr>
          <p:cNvSpPr/>
          <p:nvPr/>
        </p:nvSpPr>
        <p:spPr>
          <a:xfrm>
            <a:off x="10116178" y="255929"/>
            <a:ext cx="113720" cy="1137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18E1E2-5B47-6E49-A5BD-FD84696997AE}"/>
              </a:ext>
            </a:extLst>
          </p:cNvPr>
          <p:cNvSpPr txBox="1"/>
          <p:nvPr/>
        </p:nvSpPr>
        <p:spPr>
          <a:xfrm>
            <a:off x="383859" y="53090"/>
            <a:ext cx="28520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망고플레이트 리뷰 </a:t>
            </a:r>
            <a:r>
              <a:rPr lang="ko-KR" altLang="en-US" sz="105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감성분석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| 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발표자 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이수정</a:t>
            </a:r>
          </a:p>
        </p:txBody>
      </p:sp>
    </p:spTree>
    <p:extLst>
      <p:ext uri="{BB962C8B-B14F-4D97-AF65-F5344CB8AC3E}">
        <p14:creationId xmlns:p14="http://schemas.microsoft.com/office/powerpoint/2010/main" val="1097209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9669</TotalTime>
  <Words>1535</Words>
  <Application>Microsoft Macintosh PowerPoint</Application>
  <PresentationFormat>와이드스크린</PresentationFormat>
  <Paragraphs>437</Paragraphs>
  <Slides>20</Slides>
  <Notes>18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Calibri</vt:lpstr>
      <vt:lpstr>Arial</vt:lpstr>
      <vt:lpstr>Nanum Gothic</vt:lpstr>
      <vt:lpstr>맑은 고딕</vt:lpstr>
      <vt:lpstr>나눔바른고딕</vt:lpstr>
      <vt:lpstr>Calibri Light</vt:lpstr>
      <vt:lpstr>Nanum Brush Script</vt:lpstr>
      <vt:lpstr>Nanum Gothic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망고플레이트 NLP</dc:title>
  <dc:creator>LeeSoojeong</dc:creator>
  <cp:lastModifiedBy>LeeSoojeong</cp:lastModifiedBy>
  <cp:revision>227</cp:revision>
  <dcterms:created xsi:type="dcterms:W3CDTF">2019-06-12T06:33:44Z</dcterms:created>
  <dcterms:modified xsi:type="dcterms:W3CDTF">2019-06-21T05:37:29Z</dcterms:modified>
</cp:coreProperties>
</file>